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65" r:id="rId4"/>
    <p:sldId id="263" r:id="rId5"/>
    <p:sldId id="266" r:id="rId6"/>
    <p:sldId id="258" r:id="rId7"/>
    <p:sldId id="259" r:id="rId8"/>
    <p:sldId id="261" r:id="rId9"/>
    <p:sldId id="257" r:id="rId10"/>
    <p:sldId id="264" r:id="rId1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BEC0"/>
    <a:srgbClr val="C3E2C1"/>
    <a:srgbClr val="6BA8D0"/>
    <a:srgbClr val="9FD18B"/>
    <a:srgbClr val="DBE8F3"/>
    <a:srgbClr val="A1C5E0"/>
    <a:srgbClr val="E9F4E7"/>
    <a:srgbClr val="6AC17B"/>
    <a:srgbClr val="E6E7E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34" autoAdjust="0"/>
  </p:normalViewPr>
  <p:slideViewPr>
    <p:cSldViewPr showGuides="1">
      <p:cViewPr varScale="1">
        <p:scale>
          <a:sx n="68" d="100"/>
          <a:sy n="68" d="100"/>
        </p:scale>
        <p:origin x="1100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8BC9C-71D8-4EF8-86C2-B3EC30C9883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92F13C7-4591-4924-AA94-D6970E820305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Prod-Replay Overview</a:t>
          </a:r>
          <a:endParaRPr lang="en-GB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ED8D79-CDCB-4923-B3E0-C81473A86B75}" type="parTrans" cxnId="{467DBA0B-0C33-418B-8C69-3EDCF5548ECD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852903-7E9C-4DB1-9DE4-8FE460C88EBE}" type="sibTrans" cxnId="{467DBA0B-0C33-418B-8C69-3EDCF5548ECD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309B32-A4E6-44A3-8182-42BFDFA3190B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Prod-Replay Solution ENGINES</a:t>
          </a:r>
          <a:endParaRPr lang="en-GB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3F7EB9-8F06-453C-9D1A-1EE3C213C636}" type="parTrans" cxnId="{55ED8221-30D4-4775-8625-13A6F3395A48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5FA344-1313-4A28-9CD4-3135D6BB1917}" type="sibTrans" cxnId="{55ED8221-30D4-4775-8625-13A6F3395A48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7552CD-AE5E-4768-ACF0-D84172EE191E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DEMO</a:t>
          </a:r>
          <a:endParaRPr lang="en-GB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2E4956-826A-4EFF-8ABF-494099BDAFCE}" type="parTrans" cxnId="{0BCAA671-A1B9-4333-9DA5-B23921260AED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48DEF5-4A09-4AB2-9BE2-4468193AD3ED}" type="sibTrans" cxnId="{0BCAA671-A1B9-4333-9DA5-B23921260AED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D943D1-9F64-43F5-ACCB-877553A60303}">
      <dgm:prSet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CURRENT STATE Vs FUTURE STATE OF RARE SOLUTION</a:t>
          </a:r>
          <a:endParaRPr lang="en-GB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15E9C0-14A9-4ED9-8DF2-29905B9F403D}" type="parTrans" cxnId="{5A9FCB6F-D3DA-4C56-896C-B667AEDB7A0C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D4BC2D-03A7-4E58-8988-618975B85BE3}" type="sibTrans" cxnId="{5A9FCB6F-D3DA-4C56-896C-B667AEDB7A0C}">
      <dgm:prSet/>
      <dgm:spPr/>
      <dgm:t>
        <a:bodyPr/>
        <a:lstStyle/>
        <a:p>
          <a:endParaRPr lang="en-GB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0DCE0A-48E1-4A41-94AE-6FF6437F7871}" type="pres">
      <dgm:prSet presAssocID="{CE48BC9C-71D8-4EF8-86C2-B3EC30C98830}" presName="Name0" presStyleCnt="0">
        <dgm:presLayoutVars>
          <dgm:chMax val="7"/>
          <dgm:chPref val="7"/>
          <dgm:dir/>
        </dgm:presLayoutVars>
      </dgm:prSet>
      <dgm:spPr/>
    </dgm:pt>
    <dgm:pt modelId="{4858D2E8-3D02-4277-8BF9-61F93A51B1E7}" type="pres">
      <dgm:prSet presAssocID="{CE48BC9C-71D8-4EF8-86C2-B3EC30C98830}" presName="Name1" presStyleCnt="0"/>
      <dgm:spPr/>
    </dgm:pt>
    <dgm:pt modelId="{6407E406-C06D-4AC8-8C2E-34F59ADABE78}" type="pres">
      <dgm:prSet presAssocID="{CE48BC9C-71D8-4EF8-86C2-B3EC30C98830}" presName="cycle" presStyleCnt="0"/>
      <dgm:spPr/>
    </dgm:pt>
    <dgm:pt modelId="{C1A48D81-0811-449C-A750-28EF6E2AADB3}" type="pres">
      <dgm:prSet presAssocID="{CE48BC9C-71D8-4EF8-86C2-B3EC30C98830}" presName="srcNode" presStyleLbl="node1" presStyleIdx="0" presStyleCnt="4"/>
      <dgm:spPr/>
    </dgm:pt>
    <dgm:pt modelId="{C79699E0-44D1-4D4B-AEC7-DDA7DEB6FC65}" type="pres">
      <dgm:prSet presAssocID="{CE48BC9C-71D8-4EF8-86C2-B3EC30C98830}" presName="conn" presStyleLbl="parChTrans1D2" presStyleIdx="0" presStyleCnt="1"/>
      <dgm:spPr/>
    </dgm:pt>
    <dgm:pt modelId="{05DFEF05-8EAE-41F2-BEB2-103991B15162}" type="pres">
      <dgm:prSet presAssocID="{CE48BC9C-71D8-4EF8-86C2-B3EC30C98830}" presName="extraNode" presStyleLbl="node1" presStyleIdx="0" presStyleCnt="4"/>
      <dgm:spPr/>
    </dgm:pt>
    <dgm:pt modelId="{539799B8-F545-4C13-8820-1A79BA233E59}" type="pres">
      <dgm:prSet presAssocID="{CE48BC9C-71D8-4EF8-86C2-B3EC30C98830}" presName="dstNode" presStyleLbl="node1" presStyleIdx="0" presStyleCnt="4"/>
      <dgm:spPr/>
    </dgm:pt>
    <dgm:pt modelId="{8D100C5B-A6B4-4179-9FA6-DA2903BE00F1}" type="pres">
      <dgm:prSet presAssocID="{892F13C7-4591-4924-AA94-D6970E820305}" presName="text_1" presStyleLbl="node1" presStyleIdx="0" presStyleCnt="4">
        <dgm:presLayoutVars>
          <dgm:bulletEnabled val="1"/>
        </dgm:presLayoutVars>
      </dgm:prSet>
      <dgm:spPr/>
    </dgm:pt>
    <dgm:pt modelId="{F22FCAA9-E2E4-414D-A03B-8E819ED4328B}" type="pres">
      <dgm:prSet presAssocID="{892F13C7-4591-4924-AA94-D6970E820305}" presName="accent_1" presStyleCnt="0"/>
      <dgm:spPr/>
    </dgm:pt>
    <dgm:pt modelId="{9CA69E86-75A5-4943-9702-ADF9E59194A2}" type="pres">
      <dgm:prSet presAssocID="{892F13C7-4591-4924-AA94-D6970E820305}" presName="accentRepeatNode" presStyleLbl="solidFgAcc1" presStyleIdx="0" presStyleCnt="4"/>
      <dgm:spPr/>
    </dgm:pt>
    <dgm:pt modelId="{F23114FA-D44D-49EC-8978-8EE2ED8F97DC}" type="pres">
      <dgm:prSet presAssocID="{8B309B32-A4E6-44A3-8182-42BFDFA3190B}" presName="text_2" presStyleLbl="node1" presStyleIdx="1" presStyleCnt="4">
        <dgm:presLayoutVars>
          <dgm:bulletEnabled val="1"/>
        </dgm:presLayoutVars>
      </dgm:prSet>
      <dgm:spPr/>
    </dgm:pt>
    <dgm:pt modelId="{B96FEEBA-31EF-4C35-A110-94DE5AD225B6}" type="pres">
      <dgm:prSet presAssocID="{8B309B32-A4E6-44A3-8182-42BFDFA3190B}" presName="accent_2" presStyleCnt="0"/>
      <dgm:spPr/>
    </dgm:pt>
    <dgm:pt modelId="{98C7B71D-7B0C-4B7A-B1B2-2E76B3360D27}" type="pres">
      <dgm:prSet presAssocID="{8B309B32-A4E6-44A3-8182-42BFDFA3190B}" presName="accentRepeatNode" presStyleLbl="solidFgAcc1" presStyleIdx="1" presStyleCnt="4"/>
      <dgm:spPr/>
    </dgm:pt>
    <dgm:pt modelId="{0BB2A36B-5282-4137-B6B5-B248641682D1}" type="pres">
      <dgm:prSet presAssocID="{727552CD-AE5E-4768-ACF0-D84172EE191E}" presName="text_3" presStyleLbl="node1" presStyleIdx="2" presStyleCnt="4">
        <dgm:presLayoutVars>
          <dgm:bulletEnabled val="1"/>
        </dgm:presLayoutVars>
      </dgm:prSet>
      <dgm:spPr/>
    </dgm:pt>
    <dgm:pt modelId="{9ADC8AE8-4DFE-4E0F-ABF8-41E3BD4008F2}" type="pres">
      <dgm:prSet presAssocID="{727552CD-AE5E-4768-ACF0-D84172EE191E}" presName="accent_3" presStyleCnt="0"/>
      <dgm:spPr/>
    </dgm:pt>
    <dgm:pt modelId="{90C11B17-A996-4F12-814D-46C05480DBE7}" type="pres">
      <dgm:prSet presAssocID="{727552CD-AE5E-4768-ACF0-D84172EE191E}" presName="accentRepeatNode" presStyleLbl="solidFgAcc1" presStyleIdx="2" presStyleCnt="4"/>
      <dgm:spPr/>
    </dgm:pt>
    <dgm:pt modelId="{5E8B3482-D99F-46F4-972E-E1A381AC75A6}" type="pres">
      <dgm:prSet presAssocID="{ECD943D1-9F64-43F5-ACCB-877553A60303}" presName="text_4" presStyleLbl="node1" presStyleIdx="3" presStyleCnt="4">
        <dgm:presLayoutVars>
          <dgm:bulletEnabled val="1"/>
        </dgm:presLayoutVars>
      </dgm:prSet>
      <dgm:spPr/>
    </dgm:pt>
    <dgm:pt modelId="{8E7B2392-1F5B-48BD-92A5-25E7CE665E64}" type="pres">
      <dgm:prSet presAssocID="{ECD943D1-9F64-43F5-ACCB-877553A60303}" presName="accent_4" presStyleCnt="0"/>
      <dgm:spPr/>
    </dgm:pt>
    <dgm:pt modelId="{3CB27A98-4859-4066-8047-71C6EDDBA670}" type="pres">
      <dgm:prSet presAssocID="{ECD943D1-9F64-43F5-ACCB-877553A60303}" presName="accentRepeatNode" presStyleLbl="solidFgAcc1" presStyleIdx="3" presStyleCnt="4"/>
      <dgm:spPr/>
    </dgm:pt>
  </dgm:ptLst>
  <dgm:cxnLst>
    <dgm:cxn modelId="{467DBA0B-0C33-418B-8C69-3EDCF5548ECD}" srcId="{CE48BC9C-71D8-4EF8-86C2-B3EC30C98830}" destId="{892F13C7-4591-4924-AA94-D6970E820305}" srcOrd="0" destOrd="0" parTransId="{83ED8D79-CDCB-4923-B3E0-C81473A86B75}" sibTransId="{8A852903-7E9C-4DB1-9DE4-8FE460C88EBE}"/>
    <dgm:cxn modelId="{55ED8221-30D4-4775-8625-13A6F3395A48}" srcId="{CE48BC9C-71D8-4EF8-86C2-B3EC30C98830}" destId="{8B309B32-A4E6-44A3-8182-42BFDFA3190B}" srcOrd="1" destOrd="0" parTransId="{093F7EB9-8F06-453C-9D1A-1EE3C213C636}" sibTransId="{895FA344-1313-4A28-9CD4-3135D6BB1917}"/>
    <dgm:cxn modelId="{4C9C5A2B-5AC8-4650-B3C9-6941A81EFFE4}" type="presOf" srcId="{ECD943D1-9F64-43F5-ACCB-877553A60303}" destId="{5E8B3482-D99F-46F4-972E-E1A381AC75A6}" srcOrd="0" destOrd="0" presId="urn:microsoft.com/office/officeart/2008/layout/VerticalCurvedList"/>
    <dgm:cxn modelId="{1CACEC44-1B2B-4444-9A9D-8A6B981DA1B8}" type="presOf" srcId="{8B309B32-A4E6-44A3-8182-42BFDFA3190B}" destId="{F23114FA-D44D-49EC-8978-8EE2ED8F97DC}" srcOrd="0" destOrd="0" presId="urn:microsoft.com/office/officeart/2008/layout/VerticalCurvedList"/>
    <dgm:cxn modelId="{4AB29D69-6D3B-457D-B977-D34F12B4C544}" type="presOf" srcId="{CE48BC9C-71D8-4EF8-86C2-B3EC30C98830}" destId="{BA0DCE0A-48E1-4A41-94AE-6FF6437F7871}" srcOrd="0" destOrd="0" presId="urn:microsoft.com/office/officeart/2008/layout/VerticalCurvedList"/>
    <dgm:cxn modelId="{D2F17D6C-DBDC-46E1-A20F-6401DCC4F64D}" type="presOf" srcId="{8A852903-7E9C-4DB1-9DE4-8FE460C88EBE}" destId="{C79699E0-44D1-4D4B-AEC7-DDA7DEB6FC65}" srcOrd="0" destOrd="0" presId="urn:microsoft.com/office/officeart/2008/layout/VerticalCurvedList"/>
    <dgm:cxn modelId="{5A9FCB6F-D3DA-4C56-896C-B667AEDB7A0C}" srcId="{CE48BC9C-71D8-4EF8-86C2-B3EC30C98830}" destId="{ECD943D1-9F64-43F5-ACCB-877553A60303}" srcOrd="3" destOrd="0" parTransId="{BF15E9C0-14A9-4ED9-8DF2-29905B9F403D}" sibTransId="{C7D4BC2D-03A7-4E58-8988-618975B85BE3}"/>
    <dgm:cxn modelId="{E6633C51-6904-4C58-8A45-5780F78BEA18}" type="presOf" srcId="{892F13C7-4591-4924-AA94-D6970E820305}" destId="{8D100C5B-A6B4-4179-9FA6-DA2903BE00F1}" srcOrd="0" destOrd="0" presId="urn:microsoft.com/office/officeart/2008/layout/VerticalCurvedList"/>
    <dgm:cxn modelId="{0BCAA671-A1B9-4333-9DA5-B23921260AED}" srcId="{CE48BC9C-71D8-4EF8-86C2-B3EC30C98830}" destId="{727552CD-AE5E-4768-ACF0-D84172EE191E}" srcOrd="2" destOrd="0" parTransId="{E22E4956-826A-4EFF-8ABF-494099BDAFCE}" sibTransId="{3748DEF5-4A09-4AB2-9BE2-4468193AD3ED}"/>
    <dgm:cxn modelId="{50631CF3-A4C7-4A10-BC7D-6C31D914B991}" type="presOf" srcId="{727552CD-AE5E-4768-ACF0-D84172EE191E}" destId="{0BB2A36B-5282-4137-B6B5-B248641682D1}" srcOrd="0" destOrd="0" presId="urn:microsoft.com/office/officeart/2008/layout/VerticalCurvedList"/>
    <dgm:cxn modelId="{6464B992-DE20-4BD8-A265-2728B9A34506}" type="presParOf" srcId="{BA0DCE0A-48E1-4A41-94AE-6FF6437F7871}" destId="{4858D2E8-3D02-4277-8BF9-61F93A51B1E7}" srcOrd="0" destOrd="0" presId="urn:microsoft.com/office/officeart/2008/layout/VerticalCurvedList"/>
    <dgm:cxn modelId="{9A5C9A5B-F6FD-499F-B324-F197429182AA}" type="presParOf" srcId="{4858D2E8-3D02-4277-8BF9-61F93A51B1E7}" destId="{6407E406-C06D-4AC8-8C2E-34F59ADABE78}" srcOrd="0" destOrd="0" presId="urn:microsoft.com/office/officeart/2008/layout/VerticalCurvedList"/>
    <dgm:cxn modelId="{82EA24FA-8A25-4825-9020-C19E5617702B}" type="presParOf" srcId="{6407E406-C06D-4AC8-8C2E-34F59ADABE78}" destId="{C1A48D81-0811-449C-A750-28EF6E2AADB3}" srcOrd="0" destOrd="0" presId="urn:microsoft.com/office/officeart/2008/layout/VerticalCurvedList"/>
    <dgm:cxn modelId="{F1C2262E-4784-42C7-9DAF-F32B7DDDE97D}" type="presParOf" srcId="{6407E406-C06D-4AC8-8C2E-34F59ADABE78}" destId="{C79699E0-44D1-4D4B-AEC7-DDA7DEB6FC65}" srcOrd="1" destOrd="0" presId="urn:microsoft.com/office/officeart/2008/layout/VerticalCurvedList"/>
    <dgm:cxn modelId="{EF7CCA43-4EFE-401B-892B-3617F870A65F}" type="presParOf" srcId="{6407E406-C06D-4AC8-8C2E-34F59ADABE78}" destId="{05DFEF05-8EAE-41F2-BEB2-103991B15162}" srcOrd="2" destOrd="0" presId="urn:microsoft.com/office/officeart/2008/layout/VerticalCurvedList"/>
    <dgm:cxn modelId="{73E23952-E17D-47F4-AC46-CBAFB2E5ACE3}" type="presParOf" srcId="{6407E406-C06D-4AC8-8C2E-34F59ADABE78}" destId="{539799B8-F545-4C13-8820-1A79BA233E59}" srcOrd="3" destOrd="0" presId="urn:microsoft.com/office/officeart/2008/layout/VerticalCurvedList"/>
    <dgm:cxn modelId="{1B638D66-4D79-443E-A3BC-CFDD25720C45}" type="presParOf" srcId="{4858D2E8-3D02-4277-8BF9-61F93A51B1E7}" destId="{8D100C5B-A6B4-4179-9FA6-DA2903BE00F1}" srcOrd="1" destOrd="0" presId="urn:microsoft.com/office/officeart/2008/layout/VerticalCurvedList"/>
    <dgm:cxn modelId="{50D56FFE-AAF5-4D83-A6C4-C1546956DEE5}" type="presParOf" srcId="{4858D2E8-3D02-4277-8BF9-61F93A51B1E7}" destId="{F22FCAA9-E2E4-414D-A03B-8E819ED4328B}" srcOrd="2" destOrd="0" presId="urn:microsoft.com/office/officeart/2008/layout/VerticalCurvedList"/>
    <dgm:cxn modelId="{185A6A78-8FFD-4CA1-A88F-ADF12F710BBE}" type="presParOf" srcId="{F22FCAA9-E2E4-414D-A03B-8E819ED4328B}" destId="{9CA69E86-75A5-4943-9702-ADF9E59194A2}" srcOrd="0" destOrd="0" presId="urn:microsoft.com/office/officeart/2008/layout/VerticalCurvedList"/>
    <dgm:cxn modelId="{C487E8B1-CF2E-43C0-BCD8-FCEFFA6CD2F6}" type="presParOf" srcId="{4858D2E8-3D02-4277-8BF9-61F93A51B1E7}" destId="{F23114FA-D44D-49EC-8978-8EE2ED8F97DC}" srcOrd="3" destOrd="0" presId="urn:microsoft.com/office/officeart/2008/layout/VerticalCurvedList"/>
    <dgm:cxn modelId="{A086B386-01BF-4895-9382-0942AE62F70A}" type="presParOf" srcId="{4858D2E8-3D02-4277-8BF9-61F93A51B1E7}" destId="{B96FEEBA-31EF-4C35-A110-94DE5AD225B6}" srcOrd="4" destOrd="0" presId="urn:microsoft.com/office/officeart/2008/layout/VerticalCurvedList"/>
    <dgm:cxn modelId="{E2DDD985-53B1-470C-9A05-8BE7EF63878B}" type="presParOf" srcId="{B96FEEBA-31EF-4C35-A110-94DE5AD225B6}" destId="{98C7B71D-7B0C-4B7A-B1B2-2E76B3360D27}" srcOrd="0" destOrd="0" presId="urn:microsoft.com/office/officeart/2008/layout/VerticalCurvedList"/>
    <dgm:cxn modelId="{7E653CE7-D474-4A0A-85D4-E56675BD41CC}" type="presParOf" srcId="{4858D2E8-3D02-4277-8BF9-61F93A51B1E7}" destId="{0BB2A36B-5282-4137-B6B5-B248641682D1}" srcOrd="5" destOrd="0" presId="urn:microsoft.com/office/officeart/2008/layout/VerticalCurvedList"/>
    <dgm:cxn modelId="{B474C0A1-0D21-4344-87E6-FEAF741A1042}" type="presParOf" srcId="{4858D2E8-3D02-4277-8BF9-61F93A51B1E7}" destId="{9ADC8AE8-4DFE-4E0F-ABF8-41E3BD4008F2}" srcOrd="6" destOrd="0" presId="urn:microsoft.com/office/officeart/2008/layout/VerticalCurvedList"/>
    <dgm:cxn modelId="{CE1D94F8-9378-458D-8584-8D44A4ECEA1E}" type="presParOf" srcId="{9ADC8AE8-4DFE-4E0F-ABF8-41E3BD4008F2}" destId="{90C11B17-A996-4F12-814D-46C05480DBE7}" srcOrd="0" destOrd="0" presId="urn:microsoft.com/office/officeart/2008/layout/VerticalCurvedList"/>
    <dgm:cxn modelId="{2716B33A-4743-417E-A68E-F9FDA0E862A4}" type="presParOf" srcId="{4858D2E8-3D02-4277-8BF9-61F93A51B1E7}" destId="{5E8B3482-D99F-46F4-972E-E1A381AC75A6}" srcOrd="7" destOrd="0" presId="urn:microsoft.com/office/officeart/2008/layout/VerticalCurvedList"/>
    <dgm:cxn modelId="{025B66FA-F371-407F-9D94-9C213D8516E1}" type="presParOf" srcId="{4858D2E8-3D02-4277-8BF9-61F93A51B1E7}" destId="{8E7B2392-1F5B-48BD-92A5-25E7CE665E64}" srcOrd="8" destOrd="0" presId="urn:microsoft.com/office/officeart/2008/layout/VerticalCurvedList"/>
    <dgm:cxn modelId="{2C8A4842-55D4-435C-827E-729EAE2E8DB4}" type="presParOf" srcId="{8E7B2392-1F5B-48BD-92A5-25E7CE665E64}" destId="{3CB27A98-4859-4066-8047-71C6EDDBA6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699E0-44D1-4D4B-AEC7-DDA7DEB6FC65}">
      <dsp:nvSpPr>
        <dsp:cNvPr id="0" name=""/>
        <dsp:cNvSpPr/>
      </dsp:nvSpPr>
      <dsp:spPr>
        <a:xfrm>
          <a:off x="-5772556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00C5B-A6B4-4179-9FA6-DA2903BE00F1}">
      <dsp:nvSpPr>
        <dsp:cNvPr id="0" name=""/>
        <dsp:cNvSpPr/>
      </dsp:nvSpPr>
      <dsp:spPr>
        <a:xfrm>
          <a:off x="575730" y="392503"/>
          <a:ext cx="8801434" cy="785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2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Prod-Replay Overview</a:t>
          </a:r>
          <a:endParaRPr lang="en-GB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75730" y="392503"/>
        <a:ext cx="8801434" cy="785414"/>
      </dsp:txXfrm>
    </dsp:sp>
    <dsp:sp modelId="{9CA69E86-75A5-4943-9702-ADF9E59194A2}">
      <dsp:nvSpPr>
        <dsp:cNvPr id="0" name=""/>
        <dsp:cNvSpPr/>
      </dsp:nvSpPr>
      <dsp:spPr>
        <a:xfrm>
          <a:off x="84846" y="294326"/>
          <a:ext cx="981768" cy="9817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114FA-D44D-49EC-8978-8EE2ED8F97DC}">
      <dsp:nvSpPr>
        <dsp:cNvPr id="0" name=""/>
        <dsp:cNvSpPr/>
      </dsp:nvSpPr>
      <dsp:spPr>
        <a:xfrm>
          <a:off x="1026026" y="1570829"/>
          <a:ext cx="8351138" cy="785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2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Prod-Replay Solution ENGINES</a:t>
          </a:r>
          <a:endParaRPr lang="en-GB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26026" y="1570829"/>
        <a:ext cx="8351138" cy="785414"/>
      </dsp:txXfrm>
    </dsp:sp>
    <dsp:sp modelId="{98C7B71D-7B0C-4B7A-B1B2-2E76B3360D27}">
      <dsp:nvSpPr>
        <dsp:cNvPr id="0" name=""/>
        <dsp:cNvSpPr/>
      </dsp:nvSpPr>
      <dsp:spPr>
        <a:xfrm>
          <a:off x="535142" y="1472652"/>
          <a:ext cx="981768" cy="9817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2A36B-5282-4137-B6B5-B248641682D1}">
      <dsp:nvSpPr>
        <dsp:cNvPr id="0" name=""/>
        <dsp:cNvSpPr/>
      </dsp:nvSpPr>
      <dsp:spPr>
        <a:xfrm>
          <a:off x="1026026" y="2749155"/>
          <a:ext cx="8351138" cy="785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2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DEMO</a:t>
          </a:r>
          <a:endParaRPr lang="en-GB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26026" y="2749155"/>
        <a:ext cx="8351138" cy="785414"/>
      </dsp:txXfrm>
    </dsp:sp>
    <dsp:sp modelId="{90C11B17-A996-4F12-814D-46C05480DBE7}">
      <dsp:nvSpPr>
        <dsp:cNvPr id="0" name=""/>
        <dsp:cNvSpPr/>
      </dsp:nvSpPr>
      <dsp:spPr>
        <a:xfrm>
          <a:off x="535142" y="2650978"/>
          <a:ext cx="981768" cy="9817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B3482-D99F-46F4-972E-E1A381AC75A6}">
      <dsp:nvSpPr>
        <dsp:cNvPr id="0" name=""/>
        <dsp:cNvSpPr/>
      </dsp:nvSpPr>
      <dsp:spPr>
        <a:xfrm>
          <a:off x="575730" y="3927482"/>
          <a:ext cx="8801434" cy="7854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42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CURRENT STATE Vs FUTURE STATE OF RARE SOLUTION</a:t>
          </a:r>
          <a:endParaRPr lang="en-GB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75730" y="3927482"/>
        <a:ext cx="8801434" cy="785414"/>
      </dsp:txXfrm>
    </dsp:sp>
    <dsp:sp modelId="{3CB27A98-4859-4066-8047-71C6EDDBA670}">
      <dsp:nvSpPr>
        <dsp:cNvPr id="0" name=""/>
        <dsp:cNvSpPr/>
      </dsp:nvSpPr>
      <dsp:spPr>
        <a:xfrm>
          <a:off x="84846" y="3829305"/>
          <a:ext cx="981768" cy="9817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89E9A-3E29-4D5A-BF43-36ED10AFEB51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6A02C-25F8-4844-AF2A-BC513178B7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76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WB_PPTcover-BLU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"/>
          <a:stretch/>
        </p:blipFill>
        <p:spPr>
          <a:xfrm>
            <a:off x="2" y="12599"/>
            <a:ext cx="9905998" cy="6832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34137" y="245287"/>
            <a:ext cx="1449701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34132" y="6283800"/>
            <a:ext cx="1449706" cy="226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1893" y="3703460"/>
            <a:ext cx="5035223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9623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81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WB_PPTcover-Gr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>
          <a:xfrm>
            <a:off x="3" y="12600"/>
            <a:ext cx="9908664" cy="68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34137" y="245287"/>
            <a:ext cx="1449701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34132" y="6283800"/>
            <a:ext cx="1449706" cy="226951"/>
          </a:xfrm>
          <a:prstGeom prst="rect">
            <a:avLst/>
          </a:prstGeom>
        </p:spPr>
      </p:pic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3" y="836977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31893" y="3703460"/>
            <a:ext cx="5035223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WB_PPT_Divid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2696"/>
          <a:stretch/>
        </p:blipFill>
        <p:spPr>
          <a:xfrm>
            <a:off x="2350" y="1600200"/>
            <a:ext cx="9903650" cy="52452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40234" y="4833001"/>
            <a:ext cx="9259747" cy="1029600"/>
          </a:xfrm>
        </p:spPr>
        <p:txBody>
          <a:bodyPr anchor="t">
            <a:normAutofit/>
          </a:bodyPr>
          <a:lstStyle>
            <a:lvl1pPr algn="l">
              <a:defRPr sz="3500" baseline="0">
                <a:solidFill>
                  <a:schemeClr val="accent5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40234" y="3709800"/>
            <a:ext cx="9243814" cy="96604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8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/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1" y="133813"/>
            <a:ext cx="9259747" cy="70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72000" rIns="0" bIns="0" rtlCol="0">
            <a:normAutofit/>
          </a:bodyPr>
          <a:lstStyle>
            <a:lvl1pPr marL="328142" marR="0" indent="-328142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>
                <a:tab pos="6164618" algn="r"/>
              </a:tabLst>
              <a:defRPr baseline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</p:txBody>
      </p:sp>
    </p:spTree>
    <p:extLst>
      <p:ext uri="{BB962C8B-B14F-4D97-AF65-F5344CB8AC3E}">
        <p14:creationId xmlns:p14="http://schemas.microsoft.com/office/powerpoint/2010/main" val="3316229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7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24091" y="1323001"/>
            <a:ext cx="4488509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2"/>
          </p:nvPr>
        </p:nvSpPr>
        <p:spPr>
          <a:xfrm>
            <a:off x="5093400" y="1323001"/>
            <a:ext cx="4490438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9C188-844A-468C-9ECC-A36E30A0D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8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91" y="199800"/>
            <a:ext cx="9259747" cy="70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ChangeAspect="1"/>
          </p:cNvSpPr>
          <p:nvPr>
            <p:ph type="body" idx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6" descr="Visual Identitiy Band"/>
          <p:cNvPicPr preferRelativeResize="0"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9623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223410" y="6447452"/>
            <a:ext cx="357028" cy="2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6E0DC809-1827-F44D-A8AA-8C566384234E}" type="slidenum">
              <a:rPr lang="en-US" sz="900" baseline="0">
                <a:solidFill>
                  <a:srgbClr val="6D6E71"/>
                </a:solidFill>
                <a:latin typeface="+mn-lt"/>
              </a:rPr>
              <a:pPr algn="r" eaLnBrk="1" hangingPunct="1"/>
              <a:t>‹#›</a:t>
            </a:fld>
            <a:endParaRPr lang="en-US" sz="900" baseline="0">
              <a:solidFill>
                <a:srgbClr val="6D6E71"/>
              </a:solidFill>
              <a:latin typeface="+mn-lt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5661057" y="6471270"/>
            <a:ext cx="3473490" cy="252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32630" bIns="0" anchor="ctr"/>
          <a:lstStyle/>
          <a:p>
            <a:pPr marL="562284" indent="-562284" algn="r" defTabSz="1122860">
              <a:spcBef>
                <a:spcPct val="40000"/>
              </a:spcBef>
              <a:spcAft>
                <a:spcPct val="40000"/>
              </a:spcAft>
              <a:defRPr/>
            </a:pPr>
            <a:r>
              <a:rPr lang="en-GB" sz="900" baseline="0" dirty="0">
                <a:solidFill>
                  <a:srgbClr val="6D6E71"/>
                </a:solidFill>
                <a:latin typeface="+mn-lt"/>
                <a:ea typeface="+mn-ea"/>
              </a:rPr>
              <a:t>Document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4137" y="245287"/>
            <a:ext cx="1449701" cy="5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0" r:id="rId3"/>
    <p:sldLayoutId id="2147483701" r:id="rId4"/>
    <p:sldLayoutId id="2147483666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accent5"/>
          </a:solidFill>
          <a:latin typeface="Slide Heading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dy Level 1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Body Level 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Courier New" panose="02070309020205020404" pitchFamily="49" charset="0"/>
        <a:buChar char="o"/>
        <a:defRPr sz="1500" kern="1200" baseline="0">
          <a:solidFill>
            <a:schemeClr val="tx1"/>
          </a:solidFill>
          <a:latin typeface="Body Level 3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60000"/>
        <a:buFont typeface="Wingdings" panose="05000000000000000000" pitchFamily="2" charset="2"/>
        <a:buChar char="q"/>
        <a:defRPr sz="1400" kern="1200" baseline="0">
          <a:solidFill>
            <a:schemeClr val="tx1"/>
          </a:solidFill>
          <a:latin typeface="Body Level 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-"/>
        <a:defRPr sz="1200" kern="1200" baseline="0">
          <a:solidFill>
            <a:schemeClr val="tx1"/>
          </a:solidFill>
          <a:latin typeface="Body Level 5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2286000"/>
            <a:ext cx="5508462" cy="1495525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Prod Replay – STS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1893" y="3962400"/>
            <a:ext cx="5035223" cy="46751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30-Sep-19</a:t>
            </a:r>
          </a:p>
        </p:txBody>
      </p:sp>
    </p:spTree>
    <p:extLst>
      <p:ext uri="{BB962C8B-B14F-4D97-AF65-F5344CB8AC3E}">
        <p14:creationId xmlns:p14="http://schemas.microsoft.com/office/powerpoint/2010/main" val="339937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7A21-01AB-4337-89D5-9C1B5BAD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Prod-Replay Solution Architecture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07DA-A3F6-44E5-B184-8CD4063C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4" y="1295400"/>
            <a:ext cx="940695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6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304799"/>
            <a:ext cx="7543800" cy="43538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38" b="1" dirty="0">
                <a:latin typeface="Calibri" pitchFamily="34" charset="0"/>
              </a:rPr>
              <a:t>AGENDA</a:t>
            </a:r>
            <a:endParaRPr lang="en-GB" sz="2438" b="1" dirty="0">
              <a:latin typeface="Calibri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58F3BB2-DEB0-45F5-9C3B-8EC6D413F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67657"/>
              </p:ext>
            </p:extLst>
          </p:nvPr>
        </p:nvGraphicFramePr>
        <p:xfrm>
          <a:off x="228601" y="1219200"/>
          <a:ext cx="9448799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380629"/>
      </p:ext>
    </p:extLst>
  </p:cSld>
  <p:clrMapOvr>
    <a:masterClrMapping/>
  </p:clrMapOvr>
  <p:transition advClick="0" advTm="2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8919-5E99-48FC-A668-821FEA14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Prod-Replay Automation Benefits</a:t>
            </a:r>
            <a:endParaRPr lang="en-GB" dirty="0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91F7C1FF-D1A7-4004-9E52-4B622C772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295400"/>
            <a:ext cx="9601200" cy="49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95DA-F4DE-4FC7-BFDE-5B8B5397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Prod-Replay Overview</a:t>
            </a:r>
            <a:endParaRPr lang="en-GB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58B43B-5675-4142-B007-CBE2FD569B17}"/>
              </a:ext>
            </a:extLst>
          </p:cNvPr>
          <p:cNvSpPr>
            <a:spLocks noGrp="1"/>
          </p:cNvSpPr>
          <p:nvPr/>
        </p:nvSpPr>
        <p:spPr bwMode="gray">
          <a:xfrm>
            <a:off x="-392626" y="406707"/>
            <a:ext cx="10926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2"/>
                </a:solidFill>
                <a:latin typeface="+mj-lt"/>
                <a:ea typeface="MS PGothic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B42359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B42359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B42359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B42359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B42359"/>
                </a:solidFill>
                <a:latin typeface="COUTURE Bold" charset="0"/>
                <a:ea typeface="ＭＳ Ｐゴシック" charset="0"/>
                <a:cs typeface="COUTURE Bold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B42359"/>
                </a:solidFill>
                <a:latin typeface="COUTURE Bold" charset="0"/>
                <a:ea typeface="ＭＳ Ｐゴシック" charset="0"/>
                <a:cs typeface="COUTURE Bold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B42359"/>
                </a:solidFill>
                <a:latin typeface="COUTURE Bold" charset="0"/>
                <a:ea typeface="ＭＳ Ｐゴシック" charset="0"/>
                <a:cs typeface="COUTURE Bold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B42359"/>
                </a:solidFill>
                <a:latin typeface="COUTURE Bold" charset="0"/>
                <a:ea typeface="ＭＳ Ｐゴシック" charset="0"/>
                <a:cs typeface="COUTURE Bold" charset="0"/>
              </a:defRPr>
            </a:lvl9pPr>
          </a:lstStyle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1CF43-DE8F-489D-9814-8A589E1A5D34}"/>
              </a:ext>
            </a:extLst>
          </p:cNvPr>
          <p:cNvGrpSpPr/>
          <p:nvPr/>
        </p:nvGrpSpPr>
        <p:grpSpPr>
          <a:xfrm>
            <a:off x="228601" y="1256975"/>
            <a:ext cx="9296400" cy="5067625"/>
            <a:chOff x="-593889" y="1256974"/>
            <a:chExt cx="10768696" cy="5253637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8F68F822-E461-4E94-8100-214B51D56428}"/>
                </a:ext>
              </a:extLst>
            </p:cNvPr>
            <p:cNvSpPr/>
            <p:nvPr/>
          </p:nvSpPr>
          <p:spPr>
            <a:xfrm>
              <a:off x="4850758" y="1256974"/>
              <a:ext cx="5324049" cy="2617442"/>
            </a:xfrm>
            <a:custGeom>
              <a:avLst/>
              <a:gdLst>
                <a:gd name="connsiteX0" fmla="*/ 0 w 5252936"/>
                <a:gd name="connsiteY0" fmla="*/ 0 h 2558123"/>
                <a:gd name="connsiteX1" fmla="*/ 5252936 w 5252936"/>
                <a:gd name="connsiteY1" fmla="*/ 0 h 2558123"/>
                <a:gd name="connsiteX2" fmla="*/ 5252936 w 5252936"/>
                <a:gd name="connsiteY2" fmla="*/ 2558123 h 2558123"/>
                <a:gd name="connsiteX3" fmla="*/ 0 w 5252936"/>
                <a:gd name="connsiteY3" fmla="*/ 2558123 h 2558123"/>
                <a:gd name="connsiteX4" fmla="*/ 0 w 5252936"/>
                <a:gd name="connsiteY4" fmla="*/ 0 h 255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2936" h="2558123">
                  <a:moveTo>
                    <a:pt x="0" y="0"/>
                  </a:moveTo>
                  <a:lnTo>
                    <a:pt x="5252936" y="0"/>
                  </a:lnTo>
                  <a:lnTo>
                    <a:pt x="5252936" y="2558123"/>
                  </a:lnTo>
                  <a:lnTo>
                    <a:pt x="0" y="2558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F16BD8DA-370E-42FD-9074-685501CEDDDB}"/>
                </a:ext>
              </a:extLst>
            </p:cNvPr>
            <p:cNvSpPr/>
            <p:nvPr/>
          </p:nvSpPr>
          <p:spPr>
            <a:xfrm>
              <a:off x="-593889" y="3893169"/>
              <a:ext cx="5324050" cy="2617442"/>
            </a:xfrm>
            <a:custGeom>
              <a:avLst/>
              <a:gdLst>
                <a:gd name="connsiteX0" fmla="*/ 0 w 5252937"/>
                <a:gd name="connsiteY0" fmla="*/ 0 h 2558123"/>
                <a:gd name="connsiteX1" fmla="*/ 5252937 w 5252937"/>
                <a:gd name="connsiteY1" fmla="*/ 0 h 2558123"/>
                <a:gd name="connsiteX2" fmla="*/ 5252937 w 5252937"/>
                <a:gd name="connsiteY2" fmla="*/ 2558123 h 2558123"/>
                <a:gd name="connsiteX3" fmla="*/ 0 w 5252937"/>
                <a:gd name="connsiteY3" fmla="*/ 2558123 h 2558123"/>
                <a:gd name="connsiteX4" fmla="*/ 0 w 5252937"/>
                <a:gd name="connsiteY4" fmla="*/ 0 h 255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2937" h="2558123">
                  <a:moveTo>
                    <a:pt x="0" y="0"/>
                  </a:moveTo>
                  <a:lnTo>
                    <a:pt x="5252937" y="0"/>
                  </a:lnTo>
                  <a:lnTo>
                    <a:pt x="5252937" y="2558123"/>
                  </a:lnTo>
                  <a:lnTo>
                    <a:pt x="0" y="2558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885AA088-34E3-4D8C-961B-7A8F92133D37}"/>
                </a:ext>
              </a:extLst>
            </p:cNvPr>
            <p:cNvSpPr/>
            <p:nvPr/>
          </p:nvSpPr>
          <p:spPr>
            <a:xfrm>
              <a:off x="4850758" y="3893169"/>
              <a:ext cx="5324049" cy="2617442"/>
            </a:xfrm>
            <a:custGeom>
              <a:avLst/>
              <a:gdLst>
                <a:gd name="connsiteX0" fmla="*/ 0 w 5252936"/>
                <a:gd name="connsiteY0" fmla="*/ 0 h 2558123"/>
                <a:gd name="connsiteX1" fmla="*/ 5252936 w 5252936"/>
                <a:gd name="connsiteY1" fmla="*/ 0 h 2558123"/>
                <a:gd name="connsiteX2" fmla="*/ 5252936 w 5252936"/>
                <a:gd name="connsiteY2" fmla="*/ 2558123 h 2558123"/>
                <a:gd name="connsiteX3" fmla="*/ 0 w 5252936"/>
                <a:gd name="connsiteY3" fmla="*/ 2558123 h 2558123"/>
                <a:gd name="connsiteX4" fmla="*/ 0 w 5252936"/>
                <a:gd name="connsiteY4" fmla="*/ 0 h 255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2936" h="2558123">
                  <a:moveTo>
                    <a:pt x="0" y="0"/>
                  </a:moveTo>
                  <a:lnTo>
                    <a:pt x="5252936" y="0"/>
                  </a:lnTo>
                  <a:lnTo>
                    <a:pt x="5252936" y="2558123"/>
                  </a:lnTo>
                  <a:lnTo>
                    <a:pt x="0" y="2558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37F7BE5-A82A-44AF-A21E-60E51E38265A}"/>
                </a:ext>
              </a:extLst>
            </p:cNvPr>
            <p:cNvSpPr/>
            <p:nvPr/>
          </p:nvSpPr>
          <p:spPr>
            <a:xfrm>
              <a:off x="-593889" y="1256974"/>
              <a:ext cx="5324050" cy="2617442"/>
            </a:xfrm>
            <a:custGeom>
              <a:avLst/>
              <a:gdLst>
                <a:gd name="connsiteX0" fmla="*/ 0 w 5252937"/>
                <a:gd name="connsiteY0" fmla="*/ 0 h 2558123"/>
                <a:gd name="connsiteX1" fmla="*/ 5252937 w 5252937"/>
                <a:gd name="connsiteY1" fmla="*/ 0 h 2558123"/>
                <a:gd name="connsiteX2" fmla="*/ 5252937 w 5252937"/>
                <a:gd name="connsiteY2" fmla="*/ 2558123 h 2558123"/>
                <a:gd name="connsiteX3" fmla="*/ 0 w 5252937"/>
                <a:gd name="connsiteY3" fmla="*/ 2558123 h 2558123"/>
                <a:gd name="connsiteX4" fmla="*/ 0 w 5252937"/>
                <a:gd name="connsiteY4" fmla="*/ 0 h 255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2937" h="2558123">
                  <a:moveTo>
                    <a:pt x="0" y="0"/>
                  </a:moveTo>
                  <a:lnTo>
                    <a:pt x="5252937" y="0"/>
                  </a:lnTo>
                  <a:lnTo>
                    <a:pt x="5252937" y="2558123"/>
                  </a:lnTo>
                  <a:lnTo>
                    <a:pt x="0" y="2558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E2FC70-452D-4449-A850-B804C6E36152}"/>
                </a:ext>
              </a:extLst>
            </p:cNvPr>
            <p:cNvSpPr/>
            <p:nvPr/>
          </p:nvSpPr>
          <p:spPr>
            <a:xfrm>
              <a:off x="3566035" y="2826681"/>
              <a:ext cx="2319732" cy="204874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223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/>
                <a:t>Prod-Replay</a:t>
              </a:r>
              <a:endParaRPr lang="en-US" sz="2000" b="1" dirty="0"/>
            </a:p>
          </p:txBody>
        </p: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A3714721-2FEE-45D8-A639-912BA2A54651}"/>
                </a:ext>
              </a:extLst>
            </p:cNvPr>
            <p:cNvSpPr txBox="1"/>
            <p:nvPr/>
          </p:nvSpPr>
          <p:spPr>
            <a:xfrm>
              <a:off x="-388474" y="1480710"/>
              <a:ext cx="4929653" cy="1435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r>
                <a:rPr lang="en-IN" sz="1400" b="1" dirty="0">
                  <a:solidFill>
                    <a:schemeClr val="tx2"/>
                  </a:solidFill>
                </a:rPr>
                <a:t>Purpose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No Regression impact on Existing BAU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Arrest defect leakage into production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Cover uncovered scenarios/pattern missed during regression</a:t>
              </a:r>
            </a:p>
            <a:p>
              <a:pPr>
                <a:buClr>
                  <a:srgbClr val="0070C0"/>
                </a:buClr>
              </a:pPr>
              <a:endParaRPr lang="en-GB" sz="1400" dirty="0"/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DB2FAA34-97F3-44CA-B11E-4E34A3604DB6}"/>
                </a:ext>
              </a:extLst>
            </p:cNvPr>
            <p:cNvSpPr txBox="1"/>
            <p:nvPr/>
          </p:nvSpPr>
          <p:spPr>
            <a:xfrm>
              <a:off x="5058060" y="1480710"/>
              <a:ext cx="4929653" cy="765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r>
                <a:rPr lang="en-IN" sz="1400" b="1" dirty="0">
                  <a:solidFill>
                    <a:schemeClr val="tx2"/>
                  </a:solidFill>
                </a:rPr>
                <a:t>Current Problems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No Coverage on Patterns/Scenarios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Huge Manual Effort for multi-country testing</a:t>
              </a:r>
            </a:p>
          </p:txBody>
        </p:sp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82E51636-3BA6-40C2-A55D-B6F9ABFD2BEE}"/>
                </a:ext>
              </a:extLst>
            </p:cNvPr>
            <p:cNvSpPr txBox="1"/>
            <p:nvPr/>
          </p:nvSpPr>
          <p:spPr>
            <a:xfrm>
              <a:off x="-388474" y="4042427"/>
              <a:ext cx="4929653" cy="188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r>
                <a:rPr lang="en-IN" sz="1400" b="1" dirty="0">
                  <a:solidFill>
                    <a:schemeClr val="tx2"/>
                  </a:solidFill>
                </a:rPr>
                <a:t>Solution to Problem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Identify prod patterns/Scenarios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Match and Stitch Patterns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Facility to run for specific country &amp; patterns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Full Automation of Prod Replay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Detailed comparison of multiple hops messages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Report of patterns covered and compared in the test</a:t>
              </a:r>
            </a:p>
          </p:txBody>
        </p:sp>
        <p:sp>
          <p:nvSpPr>
            <p:cNvPr id="18" name="TextBox 30">
              <a:extLst>
                <a:ext uri="{FF2B5EF4-FFF2-40B4-BE49-F238E27FC236}">
                  <a16:creationId xmlns:a16="http://schemas.microsoft.com/office/drawing/2014/main" id="{1A6588D6-F146-4419-8975-A41BF97A8609}"/>
                </a:ext>
              </a:extLst>
            </p:cNvPr>
            <p:cNvSpPr txBox="1"/>
            <p:nvPr/>
          </p:nvSpPr>
          <p:spPr>
            <a:xfrm>
              <a:off x="5976045" y="4042427"/>
              <a:ext cx="4011668" cy="319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r>
                <a:rPr lang="en-IN" sz="1400" b="1" dirty="0">
                  <a:solidFill>
                    <a:schemeClr val="tx2"/>
                  </a:solidFill>
                </a:rPr>
                <a:t>Major Features in the Upcoming or Phase II</a:t>
              </a:r>
            </a:p>
          </p:txBody>
        </p:sp>
        <p:sp>
          <p:nvSpPr>
            <p:cNvPr id="19" name="TextBox 31">
              <a:extLst>
                <a:ext uri="{FF2B5EF4-FFF2-40B4-BE49-F238E27FC236}">
                  <a16:creationId xmlns:a16="http://schemas.microsoft.com/office/drawing/2014/main" id="{708DC919-5A2A-45D3-960E-2FA600CEB54D}"/>
                </a:ext>
              </a:extLst>
            </p:cNvPr>
            <p:cNvSpPr txBox="1"/>
            <p:nvPr/>
          </p:nvSpPr>
          <p:spPr>
            <a:xfrm>
              <a:off x="5790968" y="2335559"/>
              <a:ext cx="4196747" cy="765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Kind of Black Box Testing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No detailed comparison of test output and report</a:t>
              </a:r>
            </a:p>
          </p:txBody>
        </p:sp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497BA393-5F34-4C02-B0DC-4896C362021A}"/>
                </a:ext>
              </a:extLst>
            </p:cNvPr>
            <p:cNvSpPr txBox="1"/>
            <p:nvPr/>
          </p:nvSpPr>
          <p:spPr>
            <a:xfrm>
              <a:off x="5976045" y="4408516"/>
              <a:ext cx="4108482" cy="54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Multiple file format support like (JSON)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Bulk Payments</a:t>
              </a:r>
            </a:p>
          </p:txBody>
        </p:sp>
        <p:sp>
          <p:nvSpPr>
            <p:cNvPr id="21" name="TextBox 33">
              <a:extLst>
                <a:ext uri="{FF2B5EF4-FFF2-40B4-BE49-F238E27FC236}">
                  <a16:creationId xmlns:a16="http://schemas.microsoft.com/office/drawing/2014/main" id="{A465CDD0-385A-47D3-89E6-843A1731F6AB}"/>
                </a:ext>
              </a:extLst>
            </p:cNvPr>
            <p:cNvSpPr txBox="1"/>
            <p:nvPr/>
          </p:nvSpPr>
          <p:spPr>
            <a:xfrm>
              <a:off x="5330149" y="5020824"/>
              <a:ext cx="4754377" cy="121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UI for the prod-replay tool and easy user access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UI for updating </a:t>
              </a:r>
              <a:r>
                <a:rPr lang="en-IN" sz="1400" dirty="0" err="1"/>
                <a:t>config</a:t>
              </a:r>
              <a:r>
                <a:rPr lang="en-IN" sz="1400" dirty="0"/>
                <a:t> files and entry to DB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Support SCPAY Systems &amp; Solace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Single Dashboard for all countries RARE</a:t>
              </a:r>
            </a:p>
            <a:p>
              <a:pPr marL="285750" indent="-285750">
                <a:buClr>
                  <a:srgbClr val="0070C0"/>
                </a:buClr>
                <a:buFont typeface="Wingdings" panose="05000000000000000000" pitchFamily="2" charset="2"/>
                <a:buChar char="§"/>
              </a:pPr>
              <a:r>
                <a:rPr lang="en-IN" sz="1400" dirty="0"/>
                <a:t>Creation of Stub for Down Stream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33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A00D-E8B3-4A34-93EC-2C99C1BD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&amp; Execution Engine</a:t>
            </a:r>
            <a:endParaRPr lang="en-GB" dirty="0"/>
          </a:p>
        </p:txBody>
      </p:sp>
      <p:pic>
        <p:nvPicPr>
          <p:cNvPr id="4" name="Automation Solution">
            <a:hlinkClick r:id="" action="ppaction://media"/>
            <a:extLst>
              <a:ext uri="{FF2B5EF4-FFF2-40B4-BE49-F238E27FC236}">
                <a16:creationId xmlns:a16="http://schemas.microsoft.com/office/drawing/2014/main" id="{E64C810C-8A11-4357-9B3B-38CC7C18B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081" y="1371600"/>
            <a:ext cx="9583838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24C560-FB5F-4504-8316-6E3A8CD2279B}"/>
              </a:ext>
            </a:extLst>
          </p:cNvPr>
          <p:cNvSpPr/>
          <p:nvPr/>
        </p:nvSpPr>
        <p:spPr>
          <a:xfrm>
            <a:off x="3611497" y="1687398"/>
            <a:ext cx="3222936" cy="1404594"/>
          </a:xfrm>
          <a:custGeom>
            <a:avLst/>
            <a:gdLst>
              <a:gd name="connsiteX0" fmla="*/ 8396 w 3222936"/>
              <a:gd name="connsiteY0" fmla="*/ 914400 h 1404594"/>
              <a:gd name="connsiteX1" fmla="*/ 112091 w 3222936"/>
              <a:gd name="connsiteY1" fmla="*/ 829559 h 1404594"/>
              <a:gd name="connsiteX2" fmla="*/ 140371 w 3222936"/>
              <a:gd name="connsiteY2" fmla="*/ 810705 h 1404594"/>
              <a:gd name="connsiteX3" fmla="*/ 159225 w 3222936"/>
              <a:gd name="connsiteY3" fmla="*/ 782425 h 1404594"/>
              <a:gd name="connsiteX4" fmla="*/ 187505 w 3222936"/>
              <a:gd name="connsiteY4" fmla="*/ 772998 h 1404594"/>
              <a:gd name="connsiteX5" fmla="*/ 234639 w 3222936"/>
              <a:gd name="connsiteY5" fmla="*/ 735291 h 1404594"/>
              <a:gd name="connsiteX6" fmla="*/ 291200 w 3222936"/>
              <a:gd name="connsiteY6" fmla="*/ 688157 h 1404594"/>
              <a:gd name="connsiteX7" fmla="*/ 347761 w 3222936"/>
              <a:gd name="connsiteY7" fmla="*/ 650449 h 1404594"/>
              <a:gd name="connsiteX8" fmla="*/ 432602 w 3222936"/>
              <a:gd name="connsiteY8" fmla="*/ 584462 h 1404594"/>
              <a:gd name="connsiteX9" fmla="*/ 442029 w 3222936"/>
              <a:gd name="connsiteY9" fmla="*/ 556181 h 1404594"/>
              <a:gd name="connsiteX10" fmla="*/ 470309 w 3222936"/>
              <a:gd name="connsiteY10" fmla="*/ 546755 h 1404594"/>
              <a:gd name="connsiteX11" fmla="*/ 498590 w 3222936"/>
              <a:gd name="connsiteY11" fmla="*/ 527901 h 1404594"/>
              <a:gd name="connsiteX12" fmla="*/ 526870 w 3222936"/>
              <a:gd name="connsiteY12" fmla="*/ 499621 h 1404594"/>
              <a:gd name="connsiteX13" fmla="*/ 555150 w 3222936"/>
              <a:gd name="connsiteY13" fmla="*/ 490194 h 1404594"/>
              <a:gd name="connsiteX14" fmla="*/ 583431 w 3222936"/>
              <a:gd name="connsiteY14" fmla="*/ 471340 h 1404594"/>
              <a:gd name="connsiteX15" fmla="*/ 611711 w 3222936"/>
              <a:gd name="connsiteY15" fmla="*/ 461913 h 1404594"/>
              <a:gd name="connsiteX16" fmla="*/ 677699 w 3222936"/>
              <a:gd name="connsiteY16" fmla="*/ 433633 h 1404594"/>
              <a:gd name="connsiteX17" fmla="*/ 734260 w 3222936"/>
              <a:gd name="connsiteY17" fmla="*/ 395926 h 1404594"/>
              <a:gd name="connsiteX18" fmla="*/ 762540 w 3222936"/>
              <a:gd name="connsiteY18" fmla="*/ 386499 h 1404594"/>
              <a:gd name="connsiteX19" fmla="*/ 819101 w 3222936"/>
              <a:gd name="connsiteY19" fmla="*/ 339365 h 1404594"/>
              <a:gd name="connsiteX20" fmla="*/ 847381 w 3222936"/>
              <a:gd name="connsiteY20" fmla="*/ 320511 h 1404594"/>
              <a:gd name="connsiteX21" fmla="*/ 903942 w 3222936"/>
              <a:gd name="connsiteY21" fmla="*/ 263950 h 1404594"/>
              <a:gd name="connsiteX22" fmla="*/ 922796 w 3222936"/>
              <a:gd name="connsiteY22" fmla="*/ 207390 h 1404594"/>
              <a:gd name="connsiteX23" fmla="*/ 932223 w 3222936"/>
              <a:gd name="connsiteY23" fmla="*/ 179109 h 1404594"/>
              <a:gd name="connsiteX24" fmla="*/ 969930 w 3222936"/>
              <a:gd name="connsiteY24" fmla="*/ 94268 h 1404594"/>
              <a:gd name="connsiteX25" fmla="*/ 988783 w 3222936"/>
              <a:gd name="connsiteY25" fmla="*/ 65988 h 1404594"/>
              <a:gd name="connsiteX26" fmla="*/ 1045344 w 3222936"/>
              <a:gd name="connsiteY26" fmla="*/ 47134 h 1404594"/>
              <a:gd name="connsiteX27" fmla="*/ 1073625 w 3222936"/>
              <a:gd name="connsiteY27" fmla="*/ 37707 h 1404594"/>
              <a:gd name="connsiteX28" fmla="*/ 1497831 w 3222936"/>
              <a:gd name="connsiteY28" fmla="*/ 18854 h 1404594"/>
              <a:gd name="connsiteX29" fmla="*/ 1582672 w 3222936"/>
              <a:gd name="connsiteY29" fmla="*/ 9427 h 1404594"/>
              <a:gd name="connsiteX30" fmla="*/ 1620379 w 3222936"/>
              <a:gd name="connsiteY30" fmla="*/ 0 h 1404594"/>
              <a:gd name="connsiteX31" fmla="*/ 1997451 w 3222936"/>
              <a:gd name="connsiteY31" fmla="*/ 9427 h 1404594"/>
              <a:gd name="connsiteX32" fmla="*/ 2138854 w 3222936"/>
              <a:gd name="connsiteY32" fmla="*/ 18854 h 1404594"/>
              <a:gd name="connsiteX33" fmla="*/ 2779876 w 3222936"/>
              <a:gd name="connsiteY33" fmla="*/ 28280 h 1404594"/>
              <a:gd name="connsiteX34" fmla="*/ 2817583 w 3222936"/>
              <a:gd name="connsiteY34" fmla="*/ 47134 h 1404594"/>
              <a:gd name="connsiteX35" fmla="*/ 2855291 w 3222936"/>
              <a:gd name="connsiteY35" fmla="*/ 56561 h 1404594"/>
              <a:gd name="connsiteX36" fmla="*/ 2921278 w 3222936"/>
              <a:gd name="connsiteY36" fmla="*/ 94268 h 1404594"/>
              <a:gd name="connsiteX37" fmla="*/ 2977839 w 3222936"/>
              <a:gd name="connsiteY37" fmla="*/ 113122 h 1404594"/>
              <a:gd name="connsiteX38" fmla="*/ 3006119 w 3222936"/>
              <a:gd name="connsiteY38" fmla="*/ 122548 h 1404594"/>
              <a:gd name="connsiteX39" fmla="*/ 3034400 w 3222936"/>
              <a:gd name="connsiteY39" fmla="*/ 141402 h 1404594"/>
              <a:gd name="connsiteX40" fmla="*/ 3090961 w 3222936"/>
              <a:gd name="connsiteY40" fmla="*/ 160256 h 1404594"/>
              <a:gd name="connsiteX41" fmla="*/ 3119241 w 3222936"/>
              <a:gd name="connsiteY41" fmla="*/ 273377 h 1404594"/>
              <a:gd name="connsiteX42" fmla="*/ 3138095 w 3222936"/>
              <a:gd name="connsiteY42" fmla="*/ 358218 h 1404594"/>
              <a:gd name="connsiteX43" fmla="*/ 3147522 w 3222936"/>
              <a:gd name="connsiteY43" fmla="*/ 452487 h 1404594"/>
              <a:gd name="connsiteX44" fmla="*/ 3156948 w 3222936"/>
              <a:gd name="connsiteY44" fmla="*/ 490194 h 1404594"/>
              <a:gd name="connsiteX45" fmla="*/ 3185229 w 3222936"/>
              <a:gd name="connsiteY45" fmla="*/ 612742 h 1404594"/>
              <a:gd name="connsiteX46" fmla="*/ 3194656 w 3222936"/>
              <a:gd name="connsiteY46" fmla="*/ 697583 h 1404594"/>
              <a:gd name="connsiteX47" fmla="*/ 3213509 w 3222936"/>
              <a:gd name="connsiteY47" fmla="*/ 895546 h 1404594"/>
              <a:gd name="connsiteX48" fmla="*/ 3222936 w 3222936"/>
              <a:gd name="connsiteY48" fmla="*/ 970961 h 1404594"/>
              <a:gd name="connsiteX49" fmla="*/ 3213509 w 3222936"/>
              <a:gd name="connsiteY49" fmla="*/ 1027522 h 1404594"/>
              <a:gd name="connsiteX50" fmla="*/ 3194656 w 3222936"/>
              <a:gd name="connsiteY50" fmla="*/ 1084082 h 1404594"/>
              <a:gd name="connsiteX51" fmla="*/ 3185229 w 3222936"/>
              <a:gd name="connsiteY51" fmla="*/ 1131216 h 1404594"/>
              <a:gd name="connsiteX52" fmla="*/ 3156948 w 3222936"/>
              <a:gd name="connsiteY52" fmla="*/ 1159497 h 1404594"/>
              <a:gd name="connsiteX53" fmla="*/ 3062680 w 3222936"/>
              <a:gd name="connsiteY53" fmla="*/ 1225484 h 1404594"/>
              <a:gd name="connsiteX54" fmla="*/ 3006119 w 3222936"/>
              <a:gd name="connsiteY54" fmla="*/ 1263192 h 1404594"/>
              <a:gd name="connsiteX55" fmla="*/ 2968412 w 3222936"/>
              <a:gd name="connsiteY55" fmla="*/ 1272618 h 1404594"/>
              <a:gd name="connsiteX56" fmla="*/ 2911851 w 3222936"/>
              <a:gd name="connsiteY56" fmla="*/ 1291472 h 1404594"/>
              <a:gd name="connsiteX57" fmla="*/ 2874144 w 3222936"/>
              <a:gd name="connsiteY57" fmla="*/ 1300899 h 1404594"/>
              <a:gd name="connsiteX58" fmla="*/ 2836437 w 3222936"/>
              <a:gd name="connsiteY58" fmla="*/ 1319753 h 1404594"/>
              <a:gd name="connsiteX59" fmla="*/ 2770449 w 3222936"/>
              <a:gd name="connsiteY59" fmla="*/ 1338606 h 1404594"/>
              <a:gd name="connsiteX60" fmla="*/ 2713889 w 3222936"/>
              <a:gd name="connsiteY60" fmla="*/ 1357460 h 1404594"/>
              <a:gd name="connsiteX61" fmla="*/ 2600767 w 3222936"/>
              <a:gd name="connsiteY61" fmla="*/ 1376313 h 1404594"/>
              <a:gd name="connsiteX62" fmla="*/ 2563060 w 3222936"/>
              <a:gd name="connsiteY62" fmla="*/ 1385740 h 1404594"/>
              <a:gd name="connsiteX63" fmla="*/ 2431084 w 3222936"/>
              <a:gd name="connsiteY63" fmla="*/ 1404594 h 1404594"/>
              <a:gd name="connsiteX64" fmla="*/ 1790062 w 3222936"/>
              <a:gd name="connsiteY64" fmla="*/ 1395167 h 1404594"/>
              <a:gd name="connsiteX65" fmla="*/ 1752355 w 3222936"/>
              <a:gd name="connsiteY65" fmla="*/ 1385740 h 1404594"/>
              <a:gd name="connsiteX66" fmla="*/ 1620379 w 3222936"/>
              <a:gd name="connsiteY66" fmla="*/ 1366887 h 1404594"/>
              <a:gd name="connsiteX67" fmla="*/ 1573245 w 3222936"/>
              <a:gd name="connsiteY67" fmla="*/ 1357460 h 1404594"/>
              <a:gd name="connsiteX68" fmla="*/ 988783 w 3222936"/>
              <a:gd name="connsiteY68" fmla="*/ 1348033 h 1404594"/>
              <a:gd name="connsiteX69" fmla="*/ 903942 w 3222936"/>
              <a:gd name="connsiteY69" fmla="*/ 1310326 h 1404594"/>
              <a:gd name="connsiteX70" fmla="*/ 894515 w 3222936"/>
              <a:gd name="connsiteY70" fmla="*/ 1263192 h 1404594"/>
              <a:gd name="connsiteX71" fmla="*/ 885089 w 3222936"/>
              <a:gd name="connsiteY71" fmla="*/ 1168924 h 1404594"/>
              <a:gd name="connsiteX72" fmla="*/ 819101 w 3222936"/>
              <a:gd name="connsiteY72" fmla="*/ 1093509 h 1404594"/>
              <a:gd name="connsiteX73" fmla="*/ 781394 w 3222936"/>
              <a:gd name="connsiteY73" fmla="*/ 1036948 h 1404594"/>
              <a:gd name="connsiteX74" fmla="*/ 762540 w 3222936"/>
              <a:gd name="connsiteY74" fmla="*/ 1008668 h 1404594"/>
              <a:gd name="connsiteX75" fmla="*/ 743687 w 3222936"/>
              <a:gd name="connsiteY75" fmla="*/ 952107 h 1404594"/>
              <a:gd name="connsiteX76" fmla="*/ 687126 w 3222936"/>
              <a:gd name="connsiteY76" fmla="*/ 904973 h 1404594"/>
              <a:gd name="connsiteX77" fmla="*/ 621138 w 3222936"/>
              <a:gd name="connsiteY77" fmla="*/ 886120 h 1404594"/>
              <a:gd name="connsiteX78" fmla="*/ 517443 w 3222936"/>
              <a:gd name="connsiteY78" fmla="*/ 867266 h 1404594"/>
              <a:gd name="connsiteX79" fmla="*/ 357188 w 3222936"/>
              <a:gd name="connsiteY79" fmla="*/ 876693 h 1404594"/>
              <a:gd name="connsiteX80" fmla="*/ 300627 w 3222936"/>
              <a:gd name="connsiteY80" fmla="*/ 895546 h 1404594"/>
              <a:gd name="connsiteX81" fmla="*/ 187505 w 3222936"/>
              <a:gd name="connsiteY81" fmla="*/ 933254 h 1404594"/>
              <a:gd name="connsiteX82" fmla="*/ 102664 w 3222936"/>
              <a:gd name="connsiteY82" fmla="*/ 961534 h 1404594"/>
              <a:gd name="connsiteX83" fmla="*/ 74383 w 3222936"/>
              <a:gd name="connsiteY83" fmla="*/ 970961 h 1404594"/>
              <a:gd name="connsiteX84" fmla="*/ 46103 w 3222936"/>
              <a:gd name="connsiteY84" fmla="*/ 980388 h 1404594"/>
              <a:gd name="connsiteX85" fmla="*/ 27249 w 3222936"/>
              <a:gd name="connsiteY85" fmla="*/ 952107 h 1404594"/>
              <a:gd name="connsiteX86" fmla="*/ 8396 w 3222936"/>
              <a:gd name="connsiteY86" fmla="*/ 914400 h 14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22936" h="1404594">
                <a:moveTo>
                  <a:pt x="8396" y="914400"/>
                </a:moveTo>
                <a:cubicBezTo>
                  <a:pt x="22536" y="893975"/>
                  <a:pt x="50084" y="850228"/>
                  <a:pt x="112091" y="829559"/>
                </a:cubicBezTo>
                <a:cubicBezTo>
                  <a:pt x="121518" y="823274"/>
                  <a:pt x="132360" y="818716"/>
                  <a:pt x="140371" y="810705"/>
                </a:cubicBezTo>
                <a:cubicBezTo>
                  <a:pt x="148382" y="802694"/>
                  <a:pt x="150378" y="789503"/>
                  <a:pt x="159225" y="782425"/>
                </a:cubicBezTo>
                <a:cubicBezTo>
                  <a:pt x="166984" y="776218"/>
                  <a:pt x="178078" y="776140"/>
                  <a:pt x="187505" y="772998"/>
                </a:cubicBezTo>
                <a:cubicBezTo>
                  <a:pt x="219289" y="725322"/>
                  <a:pt x="189105" y="758058"/>
                  <a:pt x="234639" y="735291"/>
                </a:cubicBezTo>
                <a:cubicBezTo>
                  <a:pt x="275055" y="715083"/>
                  <a:pt x="253680" y="717339"/>
                  <a:pt x="291200" y="688157"/>
                </a:cubicBezTo>
                <a:cubicBezTo>
                  <a:pt x="309086" y="674245"/>
                  <a:pt x="331738" y="666471"/>
                  <a:pt x="347761" y="650449"/>
                </a:cubicBezTo>
                <a:cubicBezTo>
                  <a:pt x="411348" y="586863"/>
                  <a:pt x="379027" y="602321"/>
                  <a:pt x="432602" y="584462"/>
                </a:cubicBezTo>
                <a:cubicBezTo>
                  <a:pt x="435744" y="575035"/>
                  <a:pt x="435003" y="563207"/>
                  <a:pt x="442029" y="556181"/>
                </a:cubicBezTo>
                <a:cubicBezTo>
                  <a:pt x="449055" y="549155"/>
                  <a:pt x="461421" y="551199"/>
                  <a:pt x="470309" y="546755"/>
                </a:cubicBezTo>
                <a:cubicBezTo>
                  <a:pt x="480443" y="541688"/>
                  <a:pt x="489886" y="535154"/>
                  <a:pt x="498590" y="527901"/>
                </a:cubicBezTo>
                <a:cubicBezTo>
                  <a:pt x="508831" y="519367"/>
                  <a:pt x="515778" y="507016"/>
                  <a:pt x="526870" y="499621"/>
                </a:cubicBezTo>
                <a:cubicBezTo>
                  <a:pt x="535138" y="494109"/>
                  <a:pt x="546262" y="494638"/>
                  <a:pt x="555150" y="490194"/>
                </a:cubicBezTo>
                <a:cubicBezTo>
                  <a:pt x="565284" y="485127"/>
                  <a:pt x="573297" y="476407"/>
                  <a:pt x="583431" y="471340"/>
                </a:cubicBezTo>
                <a:cubicBezTo>
                  <a:pt x="592319" y="466896"/>
                  <a:pt x="602823" y="466357"/>
                  <a:pt x="611711" y="461913"/>
                </a:cubicBezTo>
                <a:cubicBezTo>
                  <a:pt x="676810" y="429364"/>
                  <a:pt x="599225" y="453252"/>
                  <a:pt x="677699" y="433633"/>
                </a:cubicBezTo>
                <a:cubicBezTo>
                  <a:pt x="696553" y="421064"/>
                  <a:pt x="712764" y="403092"/>
                  <a:pt x="734260" y="395926"/>
                </a:cubicBezTo>
                <a:cubicBezTo>
                  <a:pt x="743687" y="392784"/>
                  <a:pt x="753652" y="390943"/>
                  <a:pt x="762540" y="386499"/>
                </a:cubicBezTo>
                <a:cubicBezTo>
                  <a:pt x="797648" y="368945"/>
                  <a:pt x="787828" y="365426"/>
                  <a:pt x="819101" y="339365"/>
                </a:cubicBezTo>
                <a:cubicBezTo>
                  <a:pt x="827805" y="332112"/>
                  <a:pt x="838913" y="328038"/>
                  <a:pt x="847381" y="320511"/>
                </a:cubicBezTo>
                <a:cubicBezTo>
                  <a:pt x="867309" y="302797"/>
                  <a:pt x="903942" y="263950"/>
                  <a:pt x="903942" y="263950"/>
                </a:cubicBezTo>
                <a:lnTo>
                  <a:pt x="922796" y="207390"/>
                </a:lnTo>
                <a:lnTo>
                  <a:pt x="932223" y="179109"/>
                </a:lnTo>
                <a:cubicBezTo>
                  <a:pt x="946337" y="94416"/>
                  <a:pt x="926392" y="146513"/>
                  <a:pt x="969930" y="94268"/>
                </a:cubicBezTo>
                <a:cubicBezTo>
                  <a:pt x="977183" y="85565"/>
                  <a:pt x="979176" y="71993"/>
                  <a:pt x="988783" y="65988"/>
                </a:cubicBezTo>
                <a:cubicBezTo>
                  <a:pt x="1005636" y="55455"/>
                  <a:pt x="1026490" y="53419"/>
                  <a:pt x="1045344" y="47134"/>
                </a:cubicBezTo>
                <a:cubicBezTo>
                  <a:pt x="1054771" y="43992"/>
                  <a:pt x="1063881" y="39656"/>
                  <a:pt x="1073625" y="37707"/>
                </a:cubicBezTo>
                <a:cubicBezTo>
                  <a:pt x="1244047" y="3622"/>
                  <a:pt x="1104742" y="28680"/>
                  <a:pt x="1497831" y="18854"/>
                </a:cubicBezTo>
                <a:cubicBezTo>
                  <a:pt x="1526111" y="15712"/>
                  <a:pt x="1554549" y="13754"/>
                  <a:pt x="1582672" y="9427"/>
                </a:cubicBezTo>
                <a:cubicBezTo>
                  <a:pt x="1595477" y="7457"/>
                  <a:pt x="1607423" y="0"/>
                  <a:pt x="1620379" y="0"/>
                </a:cubicBezTo>
                <a:cubicBezTo>
                  <a:pt x="1746109" y="0"/>
                  <a:pt x="1871760" y="6285"/>
                  <a:pt x="1997451" y="9427"/>
                </a:cubicBezTo>
                <a:cubicBezTo>
                  <a:pt x="2044585" y="12569"/>
                  <a:pt x="2091629" y="17716"/>
                  <a:pt x="2138854" y="18854"/>
                </a:cubicBezTo>
                <a:cubicBezTo>
                  <a:pt x="2352489" y="24002"/>
                  <a:pt x="2566364" y="19384"/>
                  <a:pt x="2779876" y="28280"/>
                </a:cubicBezTo>
                <a:cubicBezTo>
                  <a:pt x="2793916" y="28865"/>
                  <a:pt x="2804425" y="42200"/>
                  <a:pt x="2817583" y="47134"/>
                </a:cubicBezTo>
                <a:cubicBezTo>
                  <a:pt x="2829714" y="51683"/>
                  <a:pt x="2843160" y="52012"/>
                  <a:pt x="2855291" y="56561"/>
                </a:cubicBezTo>
                <a:cubicBezTo>
                  <a:pt x="2975665" y="101700"/>
                  <a:pt x="2822827" y="50511"/>
                  <a:pt x="2921278" y="94268"/>
                </a:cubicBezTo>
                <a:cubicBezTo>
                  <a:pt x="2939439" y="102340"/>
                  <a:pt x="2958985" y="106838"/>
                  <a:pt x="2977839" y="113122"/>
                </a:cubicBezTo>
                <a:lnTo>
                  <a:pt x="3006119" y="122548"/>
                </a:lnTo>
                <a:cubicBezTo>
                  <a:pt x="3015546" y="128833"/>
                  <a:pt x="3024047" y="136800"/>
                  <a:pt x="3034400" y="141402"/>
                </a:cubicBezTo>
                <a:cubicBezTo>
                  <a:pt x="3052561" y="149473"/>
                  <a:pt x="3090961" y="160256"/>
                  <a:pt x="3090961" y="160256"/>
                </a:cubicBezTo>
                <a:cubicBezTo>
                  <a:pt x="3127144" y="214531"/>
                  <a:pt x="3104680" y="171451"/>
                  <a:pt x="3119241" y="273377"/>
                </a:cubicBezTo>
                <a:cubicBezTo>
                  <a:pt x="3123230" y="301302"/>
                  <a:pt x="3131233" y="330772"/>
                  <a:pt x="3138095" y="358218"/>
                </a:cubicBezTo>
                <a:cubicBezTo>
                  <a:pt x="3141237" y="389641"/>
                  <a:pt x="3143056" y="421225"/>
                  <a:pt x="3147522" y="452487"/>
                </a:cubicBezTo>
                <a:cubicBezTo>
                  <a:pt x="3149354" y="465313"/>
                  <a:pt x="3154035" y="477570"/>
                  <a:pt x="3156948" y="490194"/>
                </a:cubicBezTo>
                <a:cubicBezTo>
                  <a:pt x="3189430" y="630951"/>
                  <a:pt x="3163938" y="527580"/>
                  <a:pt x="3185229" y="612742"/>
                </a:cubicBezTo>
                <a:cubicBezTo>
                  <a:pt x="3188371" y="641022"/>
                  <a:pt x="3191825" y="669270"/>
                  <a:pt x="3194656" y="697583"/>
                </a:cubicBezTo>
                <a:cubicBezTo>
                  <a:pt x="3201252" y="763540"/>
                  <a:pt x="3205287" y="829772"/>
                  <a:pt x="3213509" y="895546"/>
                </a:cubicBezTo>
                <a:lnTo>
                  <a:pt x="3222936" y="970961"/>
                </a:lnTo>
                <a:cubicBezTo>
                  <a:pt x="3219794" y="989815"/>
                  <a:pt x="3218145" y="1008979"/>
                  <a:pt x="3213509" y="1027522"/>
                </a:cubicBezTo>
                <a:cubicBezTo>
                  <a:pt x="3208689" y="1046802"/>
                  <a:pt x="3198554" y="1064595"/>
                  <a:pt x="3194656" y="1084082"/>
                </a:cubicBezTo>
                <a:cubicBezTo>
                  <a:pt x="3191514" y="1099793"/>
                  <a:pt x="3192395" y="1116885"/>
                  <a:pt x="3185229" y="1131216"/>
                </a:cubicBezTo>
                <a:cubicBezTo>
                  <a:pt x="3179267" y="1143140"/>
                  <a:pt x="3165483" y="1149255"/>
                  <a:pt x="3156948" y="1159497"/>
                </a:cubicBezTo>
                <a:cubicBezTo>
                  <a:pt x="3092351" y="1237013"/>
                  <a:pt x="3223032" y="1118581"/>
                  <a:pt x="3062680" y="1225484"/>
                </a:cubicBezTo>
                <a:cubicBezTo>
                  <a:pt x="3043826" y="1238053"/>
                  <a:pt x="3028102" y="1257697"/>
                  <a:pt x="3006119" y="1263192"/>
                </a:cubicBezTo>
                <a:cubicBezTo>
                  <a:pt x="2993550" y="1266334"/>
                  <a:pt x="2980821" y="1268895"/>
                  <a:pt x="2968412" y="1272618"/>
                </a:cubicBezTo>
                <a:cubicBezTo>
                  <a:pt x="2949377" y="1278329"/>
                  <a:pt x="2931131" y="1286652"/>
                  <a:pt x="2911851" y="1291472"/>
                </a:cubicBezTo>
                <a:cubicBezTo>
                  <a:pt x="2899282" y="1294614"/>
                  <a:pt x="2886275" y="1296350"/>
                  <a:pt x="2874144" y="1300899"/>
                </a:cubicBezTo>
                <a:cubicBezTo>
                  <a:pt x="2860986" y="1305833"/>
                  <a:pt x="2849353" y="1314217"/>
                  <a:pt x="2836437" y="1319753"/>
                </a:cubicBezTo>
                <a:cubicBezTo>
                  <a:pt x="2811803" y="1330310"/>
                  <a:pt x="2797016" y="1330636"/>
                  <a:pt x="2770449" y="1338606"/>
                </a:cubicBezTo>
                <a:cubicBezTo>
                  <a:pt x="2751414" y="1344317"/>
                  <a:pt x="2733562" y="1354649"/>
                  <a:pt x="2713889" y="1357460"/>
                </a:cubicBezTo>
                <a:cubicBezTo>
                  <a:pt x="2658817" y="1365328"/>
                  <a:pt x="2650380" y="1365288"/>
                  <a:pt x="2600767" y="1376313"/>
                </a:cubicBezTo>
                <a:cubicBezTo>
                  <a:pt x="2588120" y="1379123"/>
                  <a:pt x="2575865" y="1383770"/>
                  <a:pt x="2563060" y="1385740"/>
                </a:cubicBezTo>
                <a:cubicBezTo>
                  <a:pt x="2368992" y="1415597"/>
                  <a:pt x="2558657" y="1379079"/>
                  <a:pt x="2431084" y="1404594"/>
                </a:cubicBezTo>
                <a:lnTo>
                  <a:pt x="1790062" y="1395167"/>
                </a:lnTo>
                <a:cubicBezTo>
                  <a:pt x="1777111" y="1394807"/>
                  <a:pt x="1765135" y="1387870"/>
                  <a:pt x="1752355" y="1385740"/>
                </a:cubicBezTo>
                <a:cubicBezTo>
                  <a:pt x="1708521" y="1378434"/>
                  <a:pt x="1663955" y="1375602"/>
                  <a:pt x="1620379" y="1366887"/>
                </a:cubicBezTo>
                <a:cubicBezTo>
                  <a:pt x="1604668" y="1363745"/>
                  <a:pt x="1589260" y="1357938"/>
                  <a:pt x="1573245" y="1357460"/>
                </a:cubicBezTo>
                <a:cubicBezTo>
                  <a:pt x="1378486" y="1351646"/>
                  <a:pt x="1183604" y="1351175"/>
                  <a:pt x="988783" y="1348033"/>
                </a:cubicBezTo>
                <a:cubicBezTo>
                  <a:pt x="951759" y="1341862"/>
                  <a:pt x="922940" y="1348321"/>
                  <a:pt x="903942" y="1310326"/>
                </a:cubicBezTo>
                <a:cubicBezTo>
                  <a:pt x="896776" y="1295995"/>
                  <a:pt x="897657" y="1278903"/>
                  <a:pt x="894515" y="1263192"/>
                </a:cubicBezTo>
                <a:cubicBezTo>
                  <a:pt x="891373" y="1231769"/>
                  <a:pt x="894508" y="1199066"/>
                  <a:pt x="885089" y="1168924"/>
                </a:cubicBezTo>
                <a:cubicBezTo>
                  <a:pt x="870619" y="1122618"/>
                  <a:pt x="851474" y="1115092"/>
                  <a:pt x="819101" y="1093509"/>
                </a:cubicBezTo>
                <a:lnTo>
                  <a:pt x="781394" y="1036948"/>
                </a:lnTo>
                <a:cubicBezTo>
                  <a:pt x="775109" y="1027521"/>
                  <a:pt x="766123" y="1019416"/>
                  <a:pt x="762540" y="1008668"/>
                </a:cubicBezTo>
                <a:cubicBezTo>
                  <a:pt x="756256" y="989814"/>
                  <a:pt x="757740" y="966159"/>
                  <a:pt x="743687" y="952107"/>
                </a:cubicBezTo>
                <a:cubicBezTo>
                  <a:pt x="722841" y="931261"/>
                  <a:pt x="713372" y="918096"/>
                  <a:pt x="687126" y="904973"/>
                </a:cubicBezTo>
                <a:cubicBezTo>
                  <a:pt x="674527" y="898673"/>
                  <a:pt x="632015" y="888537"/>
                  <a:pt x="621138" y="886120"/>
                </a:cubicBezTo>
                <a:cubicBezTo>
                  <a:pt x="581604" y="877335"/>
                  <a:pt x="558384" y="874090"/>
                  <a:pt x="517443" y="867266"/>
                </a:cubicBezTo>
                <a:cubicBezTo>
                  <a:pt x="464025" y="870408"/>
                  <a:pt x="410249" y="869772"/>
                  <a:pt x="357188" y="876693"/>
                </a:cubicBezTo>
                <a:cubicBezTo>
                  <a:pt x="337481" y="879263"/>
                  <a:pt x="319481" y="889262"/>
                  <a:pt x="300627" y="895546"/>
                </a:cubicBezTo>
                <a:lnTo>
                  <a:pt x="187505" y="933254"/>
                </a:lnTo>
                <a:lnTo>
                  <a:pt x="102664" y="961534"/>
                </a:lnTo>
                <a:lnTo>
                  <a:pt x="74383" y="970961"/>
                </a:lnTo>
                <a:lnTo>
                  <a:pt x="46103" y="980388"/>
                </a:lnTo>
                <a:cubicBezTo>
                  <a:pt x="39818" y="970961"/>
                  <a:pt x="35260" y="960118"/>
                  <a:pt x="27249" y="952107"/>
                </a:cubicBezTo>
                <a:cubicBezTo>
                  <a:pt x="-3646" y="921212"/>
                  <a:pt x="-5744" y="934825"/>
                  <a:pt x="8396" y="9144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0F5DE6-0DC7-42F5-AB79-C5A4A42668F7}"/>
              </a:ext>
            </a:extLst>
          </p:cNvPr>
          <p:cNvSpPr/>
          <p:nvPr/>
        </p:nvSpPr>
        <p:spPr>
          <a:xfrm>
            <a:off x="4470347" y="1749478"/>
            <a:ext cx="2310140" cy="1298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7ED75-9705-4684-BA72-2CD75A4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&amp; EXECUTION ENGINE</a:t>
            </a:r>
            <a:endParaRPr lang="en-GB" dirty="0"/>
          </a:p>
        </p:txBody>
      </p:sp>
      <p:sp>
        <p:nvSpPr>
          <p:cNvPr id="4" name="Down Arrow 27">
            <a:extLst>
              <a:ext uri="{FF2B5EF4-FFF2-40B4-BE49-F238E27FC236}">
                <a16:creationId xmlns:a16="http://schemas.microsoft.com/office/drawing/2014/main" id="{10BA3459-F026-4011-B517-2C46952E4A2B}"/>
              </a:ext>
            </a:extLst>
          </p:cNvPr>
          <p:cNvSpPr/>
          <p:nvPr/>
        </p:nvSpPr>
        <p:spPr>
          <a:xfrm>
            <a:off x="1803915" y="3334233"/>
            <a:ext cx="298532" cy="40074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F868E1C-9205-4731-94E6-959988E39B70}"/>
              </a:ext>
            </a:extLst>
          </p:cNvPr>
          <p:cNvSpPr txBox="1">
            <a:spLocks/>
          </p:cNvSpPr>
          <p:nvPr/>
        </p:nvSpPr>
        <p:spPr>
          <a:xfrm>
            <a:off x="8610600" y="6490883"/>
            <a:ext cx="2743200" cy="2305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8AD021-5CD3-774B-A777-0C8AAF0BE22B}" type="slidenum"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 Diagonal Corner of Rectangle 11">
            <a:extLst>
              <a:ext uri="{FF2B5EF4-FFF2-40B4-BE49-F238E27FC236}">
                <a16:creationId xmlns:a16="http://schemas.microsoft.com/office/drawing/2014/main" id="{E066C1EC-580C-4A33-A976-51492632CFE6}"/>
              </a:ext>
            </a:extLst>
          </p:cNvPr>
          <p:cNvSpPr/>
          <p:nvPr/>
        </p:nvSpPr>
        <p:spPr>
          <a:xfrm>
            <a:off x="839297" y="2679624"/>
            <a:ext cx="1208423" cy="538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7" name="Round Diagonal Corner of Rectangle 12">
            <a:extLst>
              <a:ext uri="{FF2B5EF4-FFF2-40B4-BE49-F238E27FC236}">
                <a16:creationId xmlns:a16="http://schemas.microsoft.com/office/drawing/2014/main" id="{761117A8-4D71-47B6-BAAA-A46444CFC453}"/>
              </a:ext>
            </a:extLst>
          </p:cNvPr>
          <p:cNvSpPr/>
          <p:nvPr/>
        </p:nvSpPr>
        <p:spPr>
          <a:xfrm>
            <a:off x="2461968" y="2675903"/>
            <a:ext cx="1366104" cy="538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SORTING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8" name="Round Diagonal Corner of Rectangle 13">
            <a:extLst>
              <a:ext uri="{FF2B5EF4-FFF2-40B4-BE49-F238E27FC236}">
                <a16:creationId xmlns:a16="http://schemas.microsoft.com/office/drawing/2014/main" id="{2DD8EB97-F81C-4166-A54A-E9FE59DB23BF}"/>
              </a:ext>
            </a:extLst>
          </p:cNvPr>
          <p:cNvSpPr/>
          <p:nvPr/>
        </p:nvSpPr>
        <p:spPr>
          <a:xfrm>
            <a:off x="1766748" y="3803758"/>
            <a:ext cx="1655805" cy="538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STITCHING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9" name="Round Diagonal Corner of Rectangle 14">
            <a:extLst>
              <a:ext uri="{FF2B5EF4-FFF2-40B4-BE49-F238E27FC236}">
                <a16:creationId xmlns:a16="http://schemas.microsoft.com/office/drawing/2014/main" id="{0717402D-9CA2-4B1E-8EB7-6A4E0EEE972F}"/>
              </a:ext>
            </a:extLst>
          </p:cNvPr>
          <p:cNvSpPr/>
          <p:nvPr/>
        </p:nvSpPr>
        <p:spPr>
          <a:xfrm>
            <a:off x="1788980" y="4927892"/>
            <a:ext cx="1655805" cy="538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11" name="Rounded Rectangle 31">
            <a:extLst>
              <a:ext uri="{FF2B5EF4-FFF2-40B4-BE49-F238E27FC236}">
                <a16:creationId xmlns:a16="http://schemas.microsoft.com/office/drawing/2014/main" id="{515072B3-BDAB-4E89-9D52-6B89DA4B47D3}"/>
              </a:ext>
            </a:extLst>
          </p:cNvPr>
          <p:cNvSpPr/>
          <p:nvPr/>
        </p:nvSpPr>
        <p:spPr>
          <a:xfrm>
            <a:off x="1243476" y="1701350"/>
            <a:ext cx="1251847" cy="378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Logs 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(Xml, Json)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A79666BE-2167-4937-B8D2-EE0F1E5F33D8}"/>
              </a:ext>
            </a:extLst>
          </p:cNvPr>
          <p:cNvSpPr/>
          <p:nvPr/>
        </p:nvSpPr>
        <p:spPr>
          <a:xfrm>
            <a:off x="2659764" y="1669866"/>
            <a:ext cx="1653174" cy="431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Req.</a:t>
            </a:r>
          </a:p>
        </p:txBody>
      </p:sp>
      <p:sp>
        <p:nvSpPr>
          <p:cNvPr id="15" name="Down Arrow 39">
            <a:extLst>
              <a:ext uri="{FF2B5EF4-FFF2-40B4-BE49-F238E27FC236}">
                <a16:creationId xmlns:a16="http://schemas.microsoft.com/office/drawing/2014/main" id="{A6FECB98-4C8F-4407-9A00-03DC41E024E3}"/>
              </a:ext>
            </a:extLst>
          </p:cNvPr>
          <p:cNvSpPr/>
          <p:nvPr/>
        </p:nvSpPr>
        <p:spPr>
          <a:xfrm>
            <a:off x="1272173" y="2183263"/>
            <a:ext cx="499704" cy="43120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40">
            <a:extLst>
              <a:ext uri="{FF2B5EF4-FFF2-40B4-BE49-F238E27FC236}">
                <a16:creationId xmlns:a16="http://schemas.microsoft.com/office/drawing/2014/main" id="{02DDB2BA-1E6D-4E09-A1AF-34110A019A6F}"/>
              </a:ext>
            </a:extLst>
          </p:cNvPr>
          <p:cNvSpPr/>
          <p:nvPr/>
        </p:nvSpPr>
        <p:spPr>
          <a:xfrm>
            <a:off x="153407" y="1671619"/>
            <a:ext cx="2398121" cy="43120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Down Arrow 42">
            <a:extLst>
              <a:ext uri="{FF2B5EF4-FFF2-40B4-BE49-F238E27FC236}">
                <a16:creationId xmlns:a16="http://schemas.microsoft.com/office/drawing/2014/main" id="{E60BF813-B78D-4B9A-BCD4-C6CF8C303969}"/>
              </a:ext>
            </a:extLst>
          </p:cNvPr>
          <p:cNvSpPr/>
          <p:nvPr/>
        </p:nvSpPr>
        <p:spPr>
          <a:xfrm>
            <a:off x="3198560" y="3362283"/>
            <a:ext cx="275473" cy="37269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Down Arrow 43">
            <a:extLst>
              <a:ext uri="{FF2B5EF4-FFF2-40B4-BE49-F238E27FC236}">
                <a16:creationId xmlns:a16="http://schemas.microsoft.com/office/drawing/2014/main" id="{DC4264FF-BAD0-4981-B15B-786F3C21C041}"/>
              </a:ext>
            </a:extLst>
          </p:cNvPr>
          <p:cNvSpPr/>
          <p:nvPr/>
        </p:nvSpPr>
        <p:spPr>
          <a:xfrm>
            <a:off x="2623129" y="4493099"/>
            <a:ext cx="289140" cy="3647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44">
            <a:extLst>
              <a:ext uri="{FF2B5EF4-FFF2-40B4-BE49-F238E27FC236}">
                <a16:creationId xmlns:a16="http://schemas.microsoft.com/office/drawing/2014/main" id="{60129D33-A523-4C2F-87ED-A457621A5B56}"/>
              </a:ext>
            </a:extLst>
          </p:cNvPr>
          <p:cNvSpPr/>
          <p:nvPr/>
        </p:nvSpPr>
        <p:spPr>
          <a:xfrm>
            <a:off x="1766748" y="6020116"/>
            <a:ext cx="1773094" cy="690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Messages for Pushing and Validation</a:t>
            </a:r>
          </a:p>
        </p:txBody>
      </p:sp>
      <p:sp>
        <p:nvSpPr>
          <p:cNvPr id="21" name="Down Arrow 46">
            <a:extLst>
              <a:ext uri="{FF2B5EF4-FFF2-40B4-BE49-F238E27FC236}">
                <a16:creationId xmlns:a16="http://schemas.microsoft.com/office/drawing/2014/main" id="{3EA2C7B7-3B16-4177-BC50-90040104025F}"/>
              </a:ext>
            </a:extLst>
          </p:cNvPr>
          <p:cNvSpPr/>
          <p:nvPr/>
        </p:nvSpPr>
        <p:spPr>
          <a:xfrm>
            <a:off x="2323988" y="5558344"/>
            <a:ext cx="541581" cy="40976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C21645-8F7F-4F38-BBFA-B0F7AABB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51" y="1562135"/>
            <a:ext cx="415498" cy="262404"/>
          </a:xfrm>
          <a:prstGeom prst="rect">
            <a:avLst/>
          </a:prstGeom>
        </p:spPr>
      </p:pic>
      <p:sp>
        <p:nvSpPr>
          <p:cNvPr id="23" name="Round Diagonal Corner of Rectangle 11">
            <a:extLst>
              <a:ext uri="{FF2B5EF4-FFF2-40B4-BE49-F238E27FC236}">
                <a16:creationId xmlns:a16="http://schemas.microsoft.com/office/drawing/2014/main" id="{D8334370-CABA-4978-ADB4-29A7DD53B484}"/>
              </a:ext>
            </a:extLst>
          </p:cNvPr>
          <p:cNvSpPr/>
          <p:nvPr/>
        </p:nvSpPr>
        <p:spPr>
          <a:xfrm>
            <a:off x="7476708" y="2731428"/>
            <a:ext cx="1655805" cy="538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MESSAGE INJECTION</a:t>
            </a:r>
          </a:p>
        </p:txBody>
      </p:sp>
      <p:sp>
        <p:nvSpPr>
          <p:cNvPr id="24" name="Round Diagonal Corner of Rectangle 13">
            <a:extLst>
              <a:ext uri="{FF2B5EF4-FFF2-40B4-BE49-F238E27FC236}">
                <a16:creationId xmlns:a16="http://schemas.microsoft.com/office/drawing/2014/main" id="{2661306E-7482-415A-922F-3D2BB9E7D0DA}"/>
              </a:ext>
            </a:extLst>
          </p:cNvPr>
          <p:cNvSpPr/>
          <p:nvPr/>
        </p:nvSpPr>
        <p:spPr>
          <a:xfrm>
            <a:off x="7470270" y="3739361"/>
            <a:ext cx="1655805" cy="649463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EXTRACTOR + STITCHING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25" name="Round Diagonal Corner of Rectangle 14">
            <a:extLst>
              <a:ext uri="{FF2B5EF4-FFF2-40B4-BE49-F238E27FC236}">
                <a16:creationId xmlns:a16="http://schemas.microsoft.com/office/drawing/2014/main" id="{AC94F3E8-07E4-4EBF-B16A-E6CD52E4B4A6}"/>
              </a:ext>
            </a:extLst>
          </p:cNvPr>
          <p:cNvSpPr/>
          <p:nvPr/>
        </p:nvSpPr>
        <p:spPr>
          <a:xfrm>
            <a:off x="7476708" y="4955481"/>
            <a:ext cx="1655805" cy="480032"/>
          </a:xfrm>
          <a:prstGeom prst="round2Diag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</a:p>
        </p:txBody>
      </p:sp>
      <p:sp>
        <p:nvSpPr>
          <p:cNvPr id="26" name="Rounded Rectangle 47">
            <a:extLst>
              <a:ext uri="{FF2B5EF4-FFF2-40B4-BE49-F238E27FC236}">
                <a16:creationId xmlns:a16="http://schemas.microsoft.com/office/drawing/2014/main" id="{A14BC685-C780-4937-94CE-AAAD4BACE471}"/>
              </a:ext>
            </a:extLst>
          </p:cNvPr>
          <p:cNvSpPr/>
          <p:nvPr/>
        </p:nvSpPr>
        <p:spPr>
          <a:xfrm>
            <a:off x="7472901" y="1669109"/>
            <a:ext cx="1653174" cy="4384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Request</a:t>
            </a:r>
          </a:p>
        </p:txBody>
      </p:sp>
      <p:sp>
        <p:nvSpPr>
          <p:cNvPr id="29" name="Rounded Rectangle 51">
            <a:extLst>
              <a:ext uri="{FF2B5EF4-FFF2-40B4-BE49-F238E27FC236}">
                <a16:creationId xmlns:a16="http://schemas.microsoft.com/office/drawing/2014/main" id="{86E8DD63-124A-468F-95BD-0E8BF1A87AD8}"/>
              </a:ext>
            </a:extLst>
          </p:cNvPr>
          <p:cNvSpPr/>
          <p:nvPr/>
        </p:nvSpPr>
        <p:spPr>
          <a:xfrm>
            <a:off x="7277624" y="6090937"/>
            <a:ext cx="2043728" cy="5384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RARE Results</a:t>
            </a:r>
          </a:p>
        </p:txBody>
      </p:sp>
      <p:sp>
        <p:nvSpPr>
          <p:cNvPr id="31" name="Rounded Rectangle 53">
            <a:extLst>
              <a:ext uri="{FF2B5EF4-FFF2-40B4-BE49-F238E27FC236}">
                <a16:creationId xmlns:a16="http://schemas.microsoft.com/office/drawing/2014/main" id="{AA294647-8876-47AD-9B19-1E00C79B8BEF}"/>
              </a:ext>
            </a:extLst>
          </p:cNvPr>
          <p:cNvSpPr/>
          <p:nvPr/>
        </p:nvSpPr>
        <p:spPr>
          <a:xfrm>
            <a:off x="5561319" y="4105734"/>
            <a:ext cx="1219168" cy="4250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Logs</a:t>
            </a:r>
          </a:p>
        </p:txBody>
      </p:sp>
      <p:sp>
        <p:nvSpPr>
          <p:cNvPr id="32" name="Rounded Rectangle 55">
            <a:extLst>
              <a:ext uri="{FF2B5EF4-FFF2-40B4-BE49-F238E27FC236}">
                <a16:creationId xmlns:a16="http://schemas.microsoft.com/office/drawing/2014/main" id="{CD4439FC-7AF9-44AF-A59D-C93238591CA4}"/>
              </a:ext>
            </a:extLst>
          </p:cNvPr>
          <p:cNvSpPr/>
          <p:nvPr/>
        </p:nvSpPr>
        <p:spPr>
          <a:xfrm>
            <a:off x="5535216" y="3471401"/>
            <a:ext cx="1219168" cy="4250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Message Logs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2516AC-F7CA-4C67-B4EA-AD9E7C24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979" y="3352800"/>
            <a:ext cx="183099" cy="156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1E7575F-4CF1-4560-BDF0-84F122EE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38" y="4064117"/>
            <a:ext cx="248280" cy="156799"/>
          </a:xfrm>
          <a:prstGeom prst="rect">
            <a:avLst/>
          </a:prstGeom>
        </p:spPr>
      </p:pic>
      <p:sp>
        <p:nvSpPr>
          <p:cNvPr id="35" name="Rounded Rectangle 60">
            <a:extLst>
              <a:ext uri="{FF2B5EF4-FFF2-40B4-BE49-F238E27FC236}">
                <a16:creationId xmlns:a16="http://schemas.microsoft.com/office/drawing/2014/main" id="{D22FEC20-8A4E-4074-A9B5-95ADD35CAE44}"/>
              </a:ext>
            </a:extLst>
          </p:cNvPr>
          <p:cNvSpPr/>
          <p:nvPr/>
        </p:nvSpPr>
        <p:spPr>
          <a:xfrm>
            <a:off x="5181600" y="3245824"/>
            <a:ext cx="1711847" cy="1416098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016C72-7E53-4BB6-A650-6A2C4A53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90" y="1475413"/>
            <a:ext cx="415498" cy="262404"/>
          </a:xfrm>
          <a:prstGeom prst="rect">
            <a:avLst/>
          </a:prstGeom>
        </p:spPr>
      </p:pic>
      <p:sp>
        <p:nvSpPr>
          <p:cNvPr id="38" name="Down Arrow 63">
            <a:extLst>
              <a:ext uri="{FF2B5EF4-FFF2-40B4-BE49-F238E27FC236}">
                <a16:creationId xmlns:a16="http://schemas.microsoft.com/office/drawing/2014/main" id="{A1AF0DDC-D020-44E2-AB7F-6D50389AE4E9}"/>
              </a:ext>
            </a:extLst>
          </p:cNvPr>
          <p:cNvSpPr/>
          <p:nvPr/>
        </p:nvSpPr>
        <p:spPr>
          <a:xfrm rot="16200000">
            <a:off x="6963392" y="3769668"/>
            <a:ext cx="436933" cy="43678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ounded Rectangle 31">
            <a:extLst>
              <a:ext uri="{FF2B5EF4-FFF2-40B4-BE49-F238E27FC236}">
                <a16:creationId xmlns:a16="http://schemas.microsoft.com/office/drawing/2014/main" id="{1CBA4FD7-6703-437B-854B-09DF22FAA3EA}"/>
              </a:ext>
            </a:extLst>
          </p:cNvPr>
          <p:cNvSpPr/>
          <p:nvPr/>
        </p:nvSpPr>
        <p:spPr>
          <a:xfrm>
            <a:off x="203939" y="1704902"/>
            <a:ext cx="1015261" cy="378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Logs</a:t>
            </a:r>
          </a:p>
        </p:txBody>
      </p:sp>
      <p:sp>
        <p:nvSpPr>
          <p:cNvPr id="41" name="Down Arrow 39">
            <a:extLst>
              <a:ext uri="{FF2B5EF4-FFF2-40B4-BE49-F238E27FC236}">
                <a16:creationId xmlns:a16="http://schemas.microsoft.com/office/drawing/2014/main" id="{04749970-9CA3-46D6-B662-970B4A5EF3D9}"/>
              </a:ext>
            </a:extLst>
          </p:cNvPr>
          <p:cNvSpPr/>
          <p:nvPr/>
        </p:nvSpPr>
        <p:spPr>
          <a:xfrm>
            <a:off x="3077304" y="2183263"/>
            <a:ext cx="499704" cy="43120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Down Arrow 39">
            <a:extLst>
              <a:ext uri="{FF2B5EF4-FFF2-40B4-BE49-F238E27FC236}">
                <a16:creationId xmlns:a16="http://schemas.microsoft.com/office/drawing/2014/main" id="{B4E07466-22C3-4FAE-862F-F16E72426FF3}"/>
              </a:ext>
            </a:extLst>
          </p:cNvPr>
          <p:cNvSpPr/>
          <p:nvPr/>
        </p:nvSpPr>
        <p:spPr>
          <a:xfrm>
            <a:off x="7983935" y="2183263"/>
            <a:ext cx="499704" cy="43120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Down Arrow 46">
            <a:extLst>
              <a:ext uri="{FF2B5EF4-FFF2-40B4-BE49-F238E27FC236}">
                <a16:creationId xmlns:a16="http://schemas.microsoft.com/office/drawing/2014/main" id="{5734C60B-A29F-4B62-84B6-C7B82C6B9F0A}"/>
              </a:ext>
            </a:extLst>
          </p:cNvPr>
          <p:cNvSpPr/>
          <p:nvPr/>
        </p:nvSpPr>
        <p:spPr>
          <a:xfrm>
            <a:off x="8001000" y="5558344"/>
            <a:ext cx="541581" cy="40976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Down Arrow 43">
            <a:extLst>
              <a:ext uri="{FF2B5EF4-FFF2-40B4-BE49-F238E27FC236}">
                <a16:creationId xmlns:a16="http://schemas.microsoft.com/office/drawing/2014/main" id="{B215C33D-49D2-4E87-A468-74A94C490009}"/>
              </a:ext>
            </a:extLst>
          </p:cNvPr>
          <p:cNvSpPr/>
          <p:nvPr/>
        </p:nvSpPr>
        <p:spPr>
          <a:xfrm>
            <a:off x="8089217" y="4472278"/>
            <a:ext cx="289140" cy="3647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Down Arrow 43">
            <a:extLst>
              <a:ext uri="{FF2B5EF4-FFF2-40B4-BE49-F238E27FC236}">
                <a16:creationId xmlns:a16="http://schemas.microsoft.com/office/drawing/2014/main" id="{BB72EE04-426C-447D-9DA2-9528B6BC8209}"/>
              </a:ext>
            </a:extLst>
          </p:cNvPr>
          <p:cNvSpPr/>
          <p:nvPr/>
        </p:nvSpPr>
        <p:spPr>
          <a:xfrm>
            <a:off x="8089217" y="3311875"/>
            <a:ext cx="289140" cy="3647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A2D2094-02F1-421A-B20F-EA7FBA9A1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955" y="3886200"/>
            <a:ext cx="332951" cy="3329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7E7CA64-E79A-44EB-9F7B-846C5DCF69E5}"/>
              </a:ext>
            </a:extLst>
          </p:cNvPr>
          <p:cNvSpPr txBox="1"/>
          <p:nvPr/>
        </p:nvSpPr>
        <p:spPr>
          <a:xfrm>
            <a:off x="76200" y="1078468"/>
            <a:ext cx="42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STAGING ENGINE</a:t>
            </a:r>
            <a:endParaRPr lang="en-GB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B1EB3-2CE2-4643-80B2-FCAF9764BF4E}"/>
              </a:ext>
            </a:extLst>
          </p:cNvPr>
          <p:cNvSpPr txBox="1"/>
          <p:nvPr/>
        </p:nvSpPr>
        <p:spPr>
          <a:xfrm>
            <a:off x="4960119" y="1099072"/>
            <a:ext cx="42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EXECUTION ENGINE</a:t>
            </a:r>
            <a:endParaRPr lang="en-GB" b="1" dirty="0"/>
          </a:p>
        </p:txBody>
      </p:sp>
      <p:sp>
        <p:nvSpPr>
          <p:cNvPr id="53" name="Callout: Bent Line with Border and Accent Bar 52">
            <a:extLst>
              <a:ext uri="{FF2B5EF4-FFF2-40B4-BE49-F238E27FC236}">
                <a16:creationId xmlns:a16="http://schemas.microsoft.com/office/drawing/2014/main" id="{0B90F3BD-41A3-4A31-951D-5EC97B90C7A9}"/>
              </a:ext>
            </a:extLst>
          </p:cNvPr>
          <p:cNvSpPr/>
          <p:nvPr/>
        </p:nvSpPr>
        <p:spPr>
          <a:xfrm>
            <a:off x="4712992" y="1885468"/>
            <a:ext cx="1810745" cy="97351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14"/>
              <a:gd name="adj6" fmla="val -58641"/>
            </a:avLst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Prod files  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Sub-Products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Channels</a:t>
            </a:r>
            <a:endParaRPr lang="en-GB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Callout: Bent Line with Border and Accent Bar 55">
            <a:extLst>
              <a:ext uri="{FF2B5EF4-FFF2-40B4-BE49-F238E27FC236}">
                <a16:creationId xmlns:a16="http://schemas.microsoft.com/office/drawing/2014/main" id="{35F8320E-3B74-4D69-86E0-A0BB0E642B27}"/>
              </a:ext>
            </a:extLst>
          </p:cNvPr>
          <p:cNvSpPr/>
          <p:nvPr/>
        </p:nvSpPr>
        <p:spPr>
          <a:xfrm>
            <a:off x="4742525" y="4815107"/>
            <a:ext cx="1886871" cy="1404593"/>
          </a:xfrm>
          <a:prstGeom prst="accentBorderCallout2">
            <a:avLst>
              <a:gd name="adj1" fmla="val 27818"/>
              <a:gd name="adj2" fmla="val -10319"/>
              <a:gd name="adj3" fmla="val 18750"/>
              <a:gd name="adj4" fmla="val -16667"/>
              <a:gd name="adj5" fmla="val 27928"/>
              <a:gd name="adj6" fmla="val -60041"/>
            </a:avLst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Patterns using upstream/channels response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Exceptional 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Invalid Pattern (missing legs)</a:t>
            </a:r>
            <a:endParaRPr lang="en-GB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080ABA-F71D-4FAB-BEC6-CBFF8FDF211D}"/>
              </a:ext>
            </a:extLst>
          </p:cNvPr>
          <p:cNvCxnSpPr>
            <a:cxnSpLocks/>
          </p:cNvCxnSpPr>
          <p:nvPr/>
        </p:nvCxnSpPr>
        <p:spPr>
          <a:xfrm>
            <a:off x="4648200" y="1191769"/>
            <a:ext cx="0" cy="5409334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DDBCC1-972C-4D19-B675-6566B53AF741}"/>
              </a:ext>
            </a:extLst>
          </p:cNvPr>
          <p:cNvGrpSpPr/>
          <p:nvPr/>
        </p:nvGrpSpPr>
        <p:grpSpPr>
          <a:xfrm>
            <a:off x="50058" y="3368188"/>
            <a:ext cx="1347614" cy="1104090"/>
            <a:chOff x="50058" y="3368188"/>
            <a:chExt cx="1347614" cy="1104090"/>
          </a:xfrm>
        </p:grpSpPr>
        <p:sp>
          <p:nvSpPr>
            <p:cNvPr id="54" name="Callout: Bent Line with Border and Accent Bar 53">
              <a:extLst>
                <a:ext uri="{FF2B5EF4-FFF2-40B4-BE49-F238E27FC236}">
                  <a16:creationId xmlns:a16="http://schemas.microsoft.com/office/drawing/2014/main" id="{9E8BA3E7-C32E-4D56-80FB-E6F895F59CAA}"/>
                </a:ext>
              </a:extLst>
            </p:cNvPr>
            <p:cNvSpPr/>
            <p:nvPr/>
          </p:nvSpPr>
          <p:spPr>
            <a:xfrm rot="10800000">
              <a:off x="50058" y="3368188"/>
              <a:ext cx="1347614" cy="1104090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3730"/>
                <a:gd name="adj6" fmla="val -29129"/>
              </a:avLst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FA3ED4-3BAA-4C0B-9BFD-74DD2BAD0ABE}"/>
                </a:ext>
              </a:extLst>
            </p:cNvPr>
            <p:cNvSpPr txBox="1"/>
            <p:nvPr/>
          </p:nvSpPr>
          <p:spPr>
            <a:xfrm>
              <a:off x="76200" y="3439943"/>
              <a:ext cx="13150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Extract Unique Identifier from the logs and rename files with identifiers</a:t>
              </a:r>
              <a:endParaRPr lang="en-GB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8243AB-E49B-406E-9042-9F90025F19C9}"/>
              </a:ext>
            </a:extLst>
          </p:cNvPr>
          <p:cNvGrpSpPr/>
          <p:nvPr/>
        </p:nvGrpSpPr>
        <p:grpSpPr>
          <a:xfrm>
            <a:off x="39220" y="4618116"/>
            <a:ext cx="1376631" cy="1248763"/>
            <a:chOff x="39220" y="4618116"/>
            <a:chExt cx="1376631" cy="1248763"/>
          </a:xfrm>
        </p:grpSpPr>
        <p:sp>
          <p:nvSpPr>
            <p:cNvPr id="55" name="Callout: Bent Line with Border and Accent Bar 54">
              <a:extLst>
                <a:ext uri="{FF2B5EF4-FFF2-40B4-BE49-F238E27FC236}">
                  <a16:creationId xmlns:a16="http://schemas.microsoft.com/office/drawing/2014/main" id="{944464CD-7B58-48EF-8430-9AC3F0C6E3B9}"/>
                </a:ext>
              </a:extLst>
            </p:cNvPr>
            <p:cNvSpPr/>
            <p:nvPr/>
          </p:nvSpPr>
          <p:spPr>
            <a:xfrm rot="10800000">
              <a:off x="39220" y="4618116"/>
              <a:ext cx="1376631" cy="1248763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1935"/>
                <a:gd name="adj6" fmla="val -34655"/>
              </a:avLst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tx1"/>
                  </a:solidFill>
                  <a:prstDash val="solid"/>
                </a:ln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557DC1-8EBF-442D-A4C6-B12A0CCA24A7}"/>
                </a:ext>
              </a:extLst>
            </p:cNvPr>
            <p:cNvSpPr txBox="1"/>
            <p:nvPr/>
          </p:nvSpPr>
          <p:spPr>
            <a:xfrm>
              <a:off x="76200" y="4675454"/>
              <a:ext cx="13150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Stitch a transaction using Req &amp; Res using combinations of Identifier</a:t>
              </a:r>
              <a:endParaRPr lang="en-GB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647A8F4-E5A1-4F58-BA7E-F9436CE1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76" y="1592679"/>
            <a:ext cx="209355" cy="156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38B4A4-EDAE-483C-A08A-2B035F31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3" y="1576225"/>
            <a:ext cx="209355" cy="1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5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3" grpId="2" animBg="1"/>
      <p:bldP spid="56" grpId="0" animBg="1"/>
      <p:bldP spid="5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0687-9AF6-4564-9F40-53120CB5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380999"/>
            <a:ext cx="7600709" cy="454813"/>
          </a:xfrm>
        </p:spPr>
        <p:txBody>
          <a:bodyPr/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6327B-099A-4E2B-978F-264CD8841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1"/>
            <a:ext cx="9259747" cy="15725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PRODUCT - FASTER PAYMENTS (INDIA IMPS)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MESSAGE FILE FORMAT – PAIN (XML)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PAYMENT TYPE – SINGLE PAYMENT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CHANNELS – IBK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28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4E3A-11EC-4372-A97E-98B42FEF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813"/>
            <a:ext cx="9259747" cy="702000"/>
          </a:xfrm>
        </p:spPr>
        <p:txBody>
          <a:bodyPr/>
          <a:lstStyle/>
          <a:p>
            <a:r>
              <a:rPr lang="en-US" dirty="0"/>
              <a:t>CURRENT Vs FUTURE STATE OF PROD-REPLAY SOLUTION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8FF56F-7787-4559-8F7D-609870419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553697"/>
              </p:ext>
            </p:extLst>
          </p:nvPr>
        </p:nvGraphicFramePr>
        <p:xfrm>
          <a:off x="152400" y="1143001"/>
          <a:ext cx="9601201" cy="531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44981346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75246028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252464701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859346895"/>
                    </a:ext>
                  </a:extLst>
                </a:gridCol>
              </a:tblGrid>
              <a:tr h="216995">
                <a:tc>
                  <a:txBody>
                    <a:bodyPr/>
                    <a:lstStyle/>
                    <a:p>
                      <a:r>
                        <a:rPr lang="en-US" sz="1100" dirty="0"/>
                        <a:t>CATEGORY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CURRENT STATE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NEAR FUTURE STATE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Phase II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02924"/>
                  </a:ext>
                </a:extLst>
              </a:tr>
              <a:tr h="229759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File Formats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Supports only XML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Supports XML, JSON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Any future file formats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81732"/>
                  </a:ext>
                </a:extLst>
              </a:tr>
              <a:tr h="382932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Payment Types</a:t>
                      </a:r>
                    </a:p>
                    <a:p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Supports Single Payments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Supports Single and Bulk Payments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796615"/>
                  </a:ext>
                </a:extLst>
              </a:tr>
              <a:tr h="382932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HOPS Validation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Requests Send to Down Stream &amp; Response to Upstream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NA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42163"/>
                  </a:ext>
                </a:extLst>
              </a:tr>
              <a:tr h="294765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Database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DB2 (Complex Maintenance)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*MYSQL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532146"/>
                  </a:ext>
                </a:extLst>
              </a:tr>
              <a:tr h="382932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RARE Execution Environment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Cloud Environment Provision is In-Progress (At present all are in Git hub or Local Env)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Dedicated Environment 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01297"/>
                  </a:ext>
                </a:extLst>
              </a:tr>
              <a:tr h="1301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Staging Engine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Build in two ways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Built in Java, Involves files and data – End to end script, right from sorting, extracting to posting payments, comparing Prod files vs Test files and generating results in extent reports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All work items are processed in the backend using database, file movement only at last stage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Improvisation and Enhancement of Engine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>
                          <a:latin typeface="+mn-lt"/>
                          <a:cs typeface="Calibri" panose="020F0502020204030204" pitchFamily="34" charset="0"/>
                        </a:rPr>
                        <a:t>UI to be developed </a:t>
                      </a:r>
                      <a:endParaRPr lang="en-GB" sz="1150"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266193"/>
                  </a:ext>
                </a:extLst>
              </a:tr>
              <a:tr h="303845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Execution Engine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Build in Java Framework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50" dirty="0"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Improvise and bring performance improvements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Implementation of a framework (like Citrus) other than Java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Support SCPAY systems, Solace etc..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38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Execution Reporting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Extent Report &amp; HTML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Single Dash Board for All products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1426"/>
                  </a:ext>
                </a:extLst>
              </a:tr>
              <a:tr h="382932"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Stub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" dirty="0">
                          <a:latin typeface="+mn-lt"/>
                          <a:cs typeface="Calibri" panose="020F0502020204030204" pitchFamily="34" charset="0"/>
                        </a:rPr>
                        <a:t>Creation of Stubs for Down Stream Systems</a:t>
                      </a:r>
                      <a:endParaRPr lang="en-GB" sz="115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746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957A11-13D8-454B-A2EC-F556EC749130}"/>
              </a:ext>
            </a:extLst>
          </p:cNvPr>
          <p:cNvSpPr txBox="1"/>
          <p:nvPr/>
        </p:nvSpPr>
        <p:spPr>
          <a:xfrm>
            <a:off x="355467" y="6504802"/>
            <a:ext cx="7340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Require an Environment with MYSQL DB Installed &amp; Required permissions to be provided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14185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304799"/>
            <a:ext cx="7543800" cy="43538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38" b="1" dirty="0">
                <a:latin typeface="Calibri" pitchFamily="34" charset="0"/>
              </a:rPr>
              <a:t>RARE COVERAGE</a:t>
            </a:r>
            <a:endParaRPr lang="en-GB" sz="2438" b="1" dirty="0">
              <a:latin typeface="Calibri" pitchFamily="34" charset="0"/>
            </a:endParaRPr>
          </a:p>
        </p:txBody>
      </p:sp>
      <p:sp>
        <p:nvSpPr>
          <p:cNvPr id="94" name="Rounded Rectangle 10">
            <a:extLst>
              <a:ext uri="{FF2B5EF4-FFF2-40B4-BE49-F238E27FC236}">
                <a16:creationId xmlns:a16="http://schemas.microsoft.com/office/drawing/2014/main" id="{EBCC4027-22F8-4148-9AC9-F34C342DB30E}"/>
              </a:ext>
            </a:extLst>
          </p:cNvPr>
          <p:cNvSpPr/>
          <p:nvPr/>
        </p:nvSpPr>
        <p:spPr>
          <a:xfrm>
            <a:off x="1981206" y="3435846"/>
            <a:ext cx="1676394" cy="13419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4C1EA71C-5793-498D-9AAD-51FF93EDE51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36184" y="3830318"/>
            <a:ext cx="577273" cy="577273"/>
          </a:xfrm>
          <a:prstGeom prst="rect">
            <a:avLst/>
          </a:prstGeom>
        </p:spPr>
      </p:pic>
      <p:sp>
        <p:nvSpPr>
          <p:cNvPr id="96" name="Down Arrow 12">
            <a:extLst>
              <a:ext uri="{FF2B5EF4-FFF2-40B4-BE49-F238E27FC236}">
                <a16:creationId xmlns:a16="http://schemas.microsoft.com/office/drawing/2014/main" id="{E30F2D4D-63FD-4454-BBF8-6B2824BF3843}"/>
              </a:ext>
            </a:extLst>
          </p:cNvPr>
          <p:cNvSpPr/>
          <p:nvPr/>
        </p:nvSpPr>
        <p:spPr>
          <a:xfrm>
            <a:off x="2209800" y="2682676"/>
            <a:ext cx="298532" cy="73690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Down Arrow 13">
            <a:extLst>
              <a:ext uri="{FF2B5EF4-FFF2-40B4-BE49-F238E27FC236}">
                <a16:creationId xmlns:a16="http://schemas.microsoft.com/office/drawing/2014/main" id="{3635A762-1617-44D4-9507-DBA0798EFBA1}"/>
              </a:ext>
            </a:extLst>
          </p:cNvPr>
          <p:cNvSpPr/>
          <p:nvPr/>
        </p:nvSpPr>
        <p:spPr>
          <a:xfrm rot="10800000">
            <a:off x="3037723" y="2667588"/>
            <a:ext cx="298532" cy="73690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ounded Rectangle 14">
            <a:extLst>
              <a:ext uri="{FF2B5EF4-FFF2-40B4-BE49-F238E27FC236}">
                <a16:creationId xmlns:a16="http://schemas.microsoft.com/office/drawing/2014/main" id="{D79FCB2E-64F1-4D0B-9700-BAFA3682787B}"/>
              </a:ext>
            </a:extLst>
          </p:cNvPr>
          <p:cNvSpPr/>
          <p:nvPr/>
        </p:nvSpPr>
        <p:spPr>
          <a:xfrm>
            <a:off x="1371600" y="1856666"/>
            <a:ext cx="1264309" cy="80075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Request via Tool</a:t>
            </a:r>
          </a:p>
        </p:txBody>
      </p:sp>
      <p:sp>
        <p:nvSpPr>
          <p:cNvPr id="99" name="Rounded Rectangle 15">
            <a:extLst>
              <a:ext uri="{FF2B5EF4-FFF2-40B4-BE49-F238E27FC236}">
                <a16:creationId xmlns:a16="http://schemas.microsoft.com/office/drawing/2014/main" id="{54BDD554-6545-472E-9BF5-FD22F1996D07}"/>
              </a:ext>
            </a:extLst>
          </p:cNvPr>
          <p:cNvSpPr/>
          <p:nvPr/>
        </p:nvSpPr>
        <p:spPr>
          <a:xfrm>
            <a:off x="2700946" y="1856666"/>
            <a:ext cx="1337654" cy="80075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Response received by Tool</a:t>
            </a:r>
          </a:p>
        </p:txBody>
      </p:sp>
      <p:sp>
        <p:nvSpPr>
          <p:cNvPr id="100" name="Rounded Rectangle 16">
            <a:extLst>
              <a:ext uri="{FF2B5EF4-FFF2-40B4-BE49-F238E27FC236}">
                <a16:creationId xmlns:a16="http://schemas.microsoft.com/office/drawing/2014/main" id="{F0F3F74A-ED3D-4078-99BB-305F20D1377F}"/>
              </a:ext>
            </a:extLst>
          </p:cNvPr>
          <p:cNvSpPr/>
          <p:nvPr/>
        </p:nvSpPr>
        <p:spPr>
          <a:xfrm>
            <a:off x="457200" y="5841007"/>
            <a:ext cx="1478984" cy="55979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Downstream System - 1</a:t>
            </a:r>
          </a:p>
        </p:txBody>
      </p:sp>
      <p:sp>
        <p:nvSpPr>
          <p:cNvPr id="101" name="Rounded Rectangle 17">
            <a:extLst>
              <a:ext uri="{FF2B5EF4-FFF2-40B4-BE49-F238E27FC236}">
                <a16:creationId xmlns:a16="http://schemas.microsoft.com/office/drawing/2014/main" id="{33CAA67E-E629-48A5-8C0C-94947A4B7131}"/>
              </a:ext>
            </a:extLst>
          </p:cNvPr>
          <p:cNvSpPr/>
          <p:nvPr/>
        </p:nvSpPr>
        <p:spPr>
          <a:xfrm>
            <a:off x="2057400" y="5839345"/>
            <a:ext cx="1478984" cy="5563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Downstream System - 2</a:t>
            </a:r>
          </a:p>
        </p:txBody>
      </p:sp>
      <p:sp>
        <p:nvSpPr>
          <p:cNvPr id="102" name="Rounded Rectangle 18">
            <a:extLst>
              <a:ext uri="{FF2B5EF4-FFF2-40B4-BE49-F238E27FC236}">
                <a16:creationId xmlns:a16="http://schemas.microsoft.com/office/drawing/2014/main" id="{1570E458-4EFF-4150-B914-749E87E643FA}"/>
              </a:ext>
            </a:extLst>
          </p:cNvPr>
          <p:cNvSpPr/>
          <p:nvPr/>
        </p:nvSpPr>
        <p:spPr>
          <a:xfrm>
            <a:off x="3651742" y="5839345"/>
            <a:ext cx="1478984" cy="545622"/>
          </a:xfrm>
          <a:prstGeom prst="roundRect">
            <a:avLst>
              <a:gd name="adj" fmla="val 975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Downstream System - 3</a:t>
            </a:r>
          </a:p>
        </p:txBody>
      </p:sp>
      <p:sp>
        <p:nvSpPr>
          <p:cNvPr id="103" name="Up-down Arrow 23">
            <a:extLst>
              <a:ext uri="{FF2B5EF4-FFF2-40B4-BE49-F238E27FC236}">
                <a16:creationId xmlns:a16="http://schemas.microsoft.com/office/drawing/2014/main" id="{272227FF-8A0C-4CF7-8175-AA54BBA179BA}"/>
              </a:ext>
            </a:extLst>
          </p:cNvPr>
          <p:cNvSpPr/>
          <p:nvPr/>
        </p:nvSpPr>
        <p:spPr>
          <a:xfrm rot="2509119">
            <a:off x="1416570" y="4603752"/>
            <a:ext cx="314325" cy="1328004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Up-down Arrow 24">
            <a:extLst>
              <a:ext uri="{FF2B5EF4-FFF2-40B4-BE49-F238E27FC236}">
                <a16:creationId xmlns:a16="http://schemas.microsoft.com/office/drawing/2014/main" id="{043A4502-EB00-4B4E-8C56-E2AC984F9438}"/>
              </a:ext>
            </a:extLst>
          </p:cNvPr>
          <p:cNvSpPr/>
          <p:nvPr/>
        </p:nvSpPr>
        <p:spPr>
          <a:xfrm>
            <a:off x="2646795" y="4807951"/>
            <a:ext cx="314325" cy="974310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Up-down Arrow 26">
            <a:extLst>
              <a:ext uri="{FF2B5EF4-FFF2-40B4-BE49-F238E27FC236}">
                <a16:creationId xmlns:a16="http://schemas.microsoft.com/office/drawing/2014/main" id="{0EE586C8-39CD-4917-BDC5-DA8DD2F79C01}"/>
              </a:ext>
            </a:extLst>
          </p:cNvPr>
          <p:cNvSpPr/>
          <p:nvPr/>
        </p:nvSpPr>
        <p:spPr>
          <a:xfrm rot="18947301" flipH="1">
            <a:off x="3945015" y="4582946"/>
            <a:ext cx="314325" cy="1424321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Line Callout 2 (Border and Accent Bar) 27">
            <a:extLst>
              <a:ext uri="{FF2B5EF4-FFF2-40B4-BE49-F238E27FC236}">
                <a16:creationId xmlns:a16="http://schemas.microsoft.com/office/drawing/2014/main" id="{7E9BA2A3-9FE3-4745-A132-8DBF1C93DD8C}"/>
              </a:ext>
            </a:extLst>
          </p:cNvPr>
          <p:cNvSpPr/>
          <p:nvPr/>
        </p:nvSpPr>
        <p:spPr>
          <a:xfrm>
            <a:off x="293657" y="3051130"/>
            <a:ext cx="1478984" cy="539453"/>
          </a:xfrm>
          <a:prstGeom prst="accentBorderCallout2">
            <a:avLst>
              <a:gd name="adj1" fmla="val 15465"/>
              <a:gd name="adj2" fmla="val 104060"/>
              <a:gd name="adj3" fmla="val -22460"/>
              <a:gd name="adj4" fmla="val 115096"/>
              <a:gd name="adj5" fmla="val -33353"/>
              <a:gd name="adj6" fmla="val 134391"/>
            </a:avLst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 request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A5C2F67-7B13-406A-B828-477975EAA821}"/>
              </a:ext>
            </a:extLst>
          </p:cNvPr>
          <p:cNvSpPr txBox="1"/>
          <p:nvPr/>
        </p:nvSpPr>
        <p:spPr>
          <a:xfrm>
            <a:off x="1013865" y="4487575"/>
            <a:ext cx="66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4F9DE86-FCEF-48E4-8CFC-45E17BBD6320}"/>
              </a:ext>
            </a:extLst>
          </p:cNvPr>
          <p:cNvSpPr txBox="1"/>
          <p:nvPr/>
        </p:nvSpPr>
        <p:spPr>
          <a:xfrm>
            <a:off x="2142918" y="5046974"/>
            <a:ext cx="66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Via EDMI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7C4EF2-B356-41AA-B18C-7C2E4E73BBE8}"/>
              </a:ext>
            </a:extLst>
          </p:cNvPr>
          <p:cNvSpPr txBox="1"/>
          <p:nvPr/>
        </p:nvSpPr>
        <p:spPr>
          <a:xfrm>
            <a:off x="3419816" y="5068464"/>
            <a:ext cx="661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Via MQ Hub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D24E62E-88D6-42B3-A305-7E8CE36A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86" y="2092257"/>
            <a:ext cx="3926164" cy="266420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A8ACBF37-F552-44A9-857A-B2349F09F029}"/>
              </a:ext>
            </a:extLst>
          </p:cNvPr>
          <p:cNvSpPr txBox="1"/>
          <p:nvPr/>
        </p:nvSpPr>
        <p:spPr>
          <a:xfrm>
            <a:off x="5421343" y="4876800"/>
            <a:ext cx="43322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Key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SCB should provide files for all Hops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Hops 2,4,6,8 – Will be validated against production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Phase 1 Hops 3, 5 &amp;7 will not be qualifier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Not all countries will have Account enquiry (2,3)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Phase 1 Hops 3, 5 &amp;7 will not be qualifier</a:t>
            </a:r>
            <a:endParaRPr lang="en-US" sz="1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2C04006-47D8-4D39-BD9F-1A68839A5281}"/>
              </a:ext>
            </a:extLst>
          </p:cNvPr>
          <p:cNvGrpSpPr/>
          <p:nvPr/>
        </p:nvGrpSpPr>
        <p:grpSpPr>
          <a:xfrm>
            <a:off x="5486400" y="1195391"/>
            <a:ext cx="4303218" cy="278758"/>
            <a:chOff x="4652243" y="767808"/>
            <a:chExt cx="6835109" cy="307777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009C3DF-C1E8-48AE-BC6E-AFBF644B7A08}"/>
                </a:ext>
              </a:extLst>
            </p:cNvPr>
            <p:cNvSpPr/>
            <p:nvPr/>
          </p:nvSpPr>
          <p:spPr>
            <a:xfrm>
              <a:off x="4652243" y="825791"/>
              <a:ext cx="254000" cy="20152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2D60D5-62F6-4797-A5CD-9EFED5EBBD55}"/>
                </a:ext>
              </a:extLst>
            </p:cNvPr>
            <p:cNvSpPr txBox="1"/>
            <p:nvPr/>
          </p:nvSpPr>
          <p:spPr>
            <a:xfrm>
              <a:off x="4926325" y="767808"/>
              <a:ext cx="6561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Phase I – With available Downstream systems</a:t>
              </a:r>
              <a:endParaRPr lang="en-GB" sz="1400" i="1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AF2E8A9-E119-4F24-B246-06FC307E3586}"/>
              </a:ext>
            </a:extLst>
          </p:cNvPr>
          <p:cNvGrpSpPr/>
          <p:nvPr/>
        </p:nvGrpSpPr>
        <p:grpSpPr>
          <a:xfrm>
            <a:off x="5486401" y="1521023"/>
            <a:ext cx="4303217" cy="307777"/>
            <a:chOff x="4652245" y="1093441"/>
            <a:chExt cx="6835107" cy="307777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5ED66C5-F693-4D3E-BB68-2C20B164AABB}"/>
                </a:ext>
              </a:extLst>
            </p:cNvPr>
            <p:cNvSpPr/>
            <p:nvPr/>
          </p:nvSpPr>
          <p:spPr>
            <a:xfrm>
              <a:off x="4652245" y="1146615"/>
              <a:ext cx="254000" cy="20152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9A0389-B14F-4CA4-AD28-509981BB6086}"/>
                </a:ext>
              </a:extLst>
            </p:cNvPr>
            <p:cNvSpPr txBox="1"/>
            <p:nvPr/>
          </p:nvSpPr>
          <p:spPr>
            <a:xfrm>
              <a:off x="4926325" y="1093441"/>
              <a:ext cx="6561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Phase II – Stubbed Downstream systems</a:t>
              </a:r>
              <a:endParaRPr lang="en-GB" sz="1400" i="1" dirty="0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FECCBBC-9E14-420D-AA7D-38EA7EC28B13}"/>
              </a:ext>
            </a:extLst>
          </p:cNvPr>
          <p:cNvCxnSpPr>
            <a:cxnSpLocks/>
          </p:cNvCxnSpPr>
          <p:nvPr/>
        </p:nvCxnSpPr>
        <p:spPr>
          <a:xfrm>
            <a:off x="5257800" y="1247907"/>
            <a:ext cx="0" cy="5409334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AC4E52-5C45-4553-B06B-573FF560D848}"/>
              </a:ext>
            </a:extLst>
          </p:cNvPr>
          <p:cNvSpPr txBox="1"/>
          <p:nvPr/>
        </p:nvSpPr>
        <p:spPr>
          <a:xfrm>
            <a:off x="293657" y="1247907"/>
            <a:ext cx="412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Rep of STS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30392"/>
      </p:ext>
    </p:extLst>
  </p:cSld>
  <p:clrMapOvr>
    <a:masterClrMapping/>
  </p:clrMapOvr>
  <p:transition advClick="0" advTm="20000"/>
</p:sld>
</file>

<file path=ppt/theme/theme1.xml><?xml version="1.0" encoding="utf-8"?>
<a:theme xmlns:a="http://schemas.openxmlformats.org/drawingml/2006/main" name="Blank">
  <a:themeElements>
    <a:clrScheme name="Standard Chartered Template">
      <a:dk1>
        <a:srgbClr val="005C84"/>
      </a:dk1>
      <a:lt1>
        <a:sysClr val="window" lastClr="FFFFFF"/>
      </a:lt1>
      <a:dk2>
        <a:srgbClr val="000F46"/>
      </a:dk2>
      <a:lt2>
        <a:srgbClr val="E6E7E8"/>
      </a:lt2>
      <a:accent1>
        <a:srgbClr val="0075B0"/>
      </a:accent1>
      <a:accent2>
        <a:srgbClr val="009FDA"/>
      </a:accent2>
      <a:accent3>
        <a:srgbClr val="3F9C35"/>
      </a:accent3>
      <a:accent4>
        <a:srgbClr val="69BE28"/>
      </a:accent4>
      <a:accent5>
        <a:srgbClr val="6D6E71"/>
      </a:accent5>
      <a:accent6>
        <a:srgbClr val="939598"/>
      </a:accent6>
      <a:hlink>
        <a:srgbClr val="6D6E71"/>
      </a:hlink>
      <a:folHlink>
        <a:srgbClr val="2890C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8E51A601-4175-4FE4-8A99-453856AF8ABE}" vid="{F4499039-5978-4DEE-9574-584F6EC79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618</Words>
  <Application>Microsoft Office PowerPoint</Application>
  <PresentationFormat>A4 Paper (210x297 mm)</PresentationFormat>
  <Paragraphs>143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MS PGothic</vt:lpstr>
      <vt:lpstr>MS PGothic</vt:lpstr>
      <vt:lpstr>Arial</vt:lpstr>
      <vt:lpstr>Body Level 1</vt:lpstr>
      <vt:lpstr>Body Level 2</vt:lpstr>
      <vt:lpstr>Body Level 3</vt:lpstr>
      <vt:lpstr>Body Level 4</vt:lpstr>
      <vt:lpstr>Body Level 5</vt:lpstr>
      <vt:lpstr>Calibri</vt:lpstr>
      <vt:lpstr>Courier New</vt:lpstr>
      <vt:lpstr>Cover Description</vt:lpstr>
      <vt:lpstr>Cover Title</vt:lpstr>
      <vt:lpstr>Slide Heading</vt:lpstr>
      <vt:lpstr>Wingdings</vt:lpstr>
      <vt:lpstr>Blank</vt:lpstr>
      <vt:lpstr>Prod Replay – STS Demo</vt:lpstr>
      <vt:lpstr>AGENDA</vt:lpstr>
      <vt:lpstr>Prod-Replay Automation Benefits</vt:lpstr>
      <vt:lpstr>Prod-Replay Overview</vt:lpstr>
      <vt:lpstr>Sorting &amp; Execution Engine</vt:lpstr>
      <vt:lpstr>STAGING &amp; EXECUTION ENGINE</vt:lpstr>
      <vt:lpstr>DEMO</vt:lpstr>
      <vt:lpstr>CURRENT Vs FUTURE STATE OF PROD-REPLAY SOLUTION</vt:lpstr>
      <vt:lpstr>RARE COVERAGE</vt:lpstr>
      <vt:lpstr>Prod-Replay Solution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2019-09-20T09:00:45Z</dcterms:created>
  <dcterms:modified xsi:type="dcterms:W3CDTF">2019-10-10T15:54:38Z</dcterms:modified>
</cp:coreProperties>
</file>